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0"/>
  </p:notesMasterIdLst>
  <p:handoutMasterIdLst>
    <p:handoutMasterId r:id="rId11"/>
  </p:handoutMasterIdLst>
  <p:sldIdLst>
    <p:sldId id="256" r:id="rId5"/>
    <p:sldId id="11831322" r:id="rId6"/>
    <p:sldId id="11831324" r:id="rId7"/>
    <p:sldId id="973" r:id="rId8"/>
    <p:sldId id="985"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6"/>
    <a:srgbClr val="FF6699"/>
    <a:srgbClr val="FF99CC"/>
    <a:srgbClr val="FF89C4"/>
    <a:srgbClr val="FF66CC"/>
    <a:srgbClr val="FFC1E0"/>
    <a:srgbClr val="FF66FF"/>
    <a:srgbClr val="FF00FF"/>
    <a:srgbClr val="FF99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874" y="49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太田 花菜(JTB)" userId="16301493795_tp_box_2" providerId="OAuth2" clId="{AC4151EC-B537-4891-9C3D-DC23DA32985F}"/>
    <pc:docChg chg="modSld">
      <pc:chgData name="太田 花菜(JTB)" userId="16301493795_tp_box_2" providerId="OAuth2" clId="{AC4151EC-B537-4891-9C3D-DC23DA32985F}" dt="2026-03-18T02:50:15.081" v="1" actId="207"/>
      <pc:docMkLst>
        <pc:docMk/>
      </pc:docMkLst>
      <pc:sldChg chg="modSp mod">
        <pc:chgData name="太田 花菜(JTB)" userId="16301493795_tp_box_2" providerId="OAuth2" clId="{AC4151EC-B537-4891-9C3D-DC23DA32985F}" dt="2026-03-18T02:50:15.081" v="1" actId="207"/>
        <pc:sldMkLst>
          <pc:docMk/>
          <pc:sldMk cId="1606750755" sldId="11831324"/>
        </pc:sldMkLst>
        <pc:spChg chg="mod">
          <ac:chgData name="太田 花菜(JTB)" userId="16301493795_tp_box_2" providerId="OAuth2" clId="{AC4151EC-B537-4891-9C3D-DC23DA32985F}" dt="2026-03-18T02:50:15.081" v="1" actId="207"/>
          <ac:spMkLst>
            <pc:docMk/>
            <pc:sldMk cId="1606750755" sldId="11831324"/>
            <ac:spMk id="74" creationId="{CD7D778A-BCA1-C237-FDC8-56CDBF4F6E1B}"/>
          </ac:spMkLst>
        </pc:spChg>
        <pc:spChg chg="mod">
          <ac:chgData name="太田 花菜(JTB)" userId="16301493795_tp_box_2" providerId="OAuth2" clId="{AC4151EC-B537-4891-9C3D-DC23DA32985F}" dt="2026-03-18T02:50:11.799" v="0" actId="207"/>
          <ac:spMkLst>
            <pc:docMk/>
            <pc:sldMk cId="1606750755" sldId="11831324"/>
            <ac:spMk id="75" creationId="{880A0310-F3A2-2833-A5F5-E7351604CE6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FB0387F-7F08-4AAC-8A20-B1544454AF1B}"/>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latin typeface="BIZ UDPゴシック" panose="020B0400000000000000" pitchFamily="50" charset="-128"/>
              <a:ea typeface="BIZ UDPゴシック" panose="020B0400000000000000" pitchFamily="50" charset="-128"/>
            </a:endParaRPr>
          </a:p>
        </p:txBody>
      </p:sp>
      <p:sp>
        <p:nvSpPr>
          <p:cNvPr id="3" name="日付プレースホルダー 2">
            <a:extLst>
              <a:ext uri="{FF2B5EF4-FFF2-40B4-BE49-F238E27FC236}">
                <a16:creationId xmlns:a16="http://schemas.microsoft.com/office/drawing/2014/main" id="{E303ACAF-517F-4633-9ED0-D9C2FEDFF1BF}"/>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42A80E08-487A-4E50-AC56-C2C66FDF0255}" type="datetimeFigureOut">
              <a:rPr kumimoji="1" lang="ja-JP" altLang="en-US" smtClean="0">
                <a:latin typeface="BIZ UDPゴシック" panose="020B0400000000000000" pitchFamily="50" charset="-128"/>
                <a:ea typeface="BIZ UDPゴシック" panose="020B0400000000000000" pitchFamily="50" charset="-128"/>
              </a:rPr>
              <a:t>2026/3/18</a:t>
            </a:fld>
            <a:endParaRPr kumimoji="1" lang="ja-JP" altLang="en-US">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95DE7622-E158-49A9-A936-4031693DD6DD}"/>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E070E009-98B9-4064-B72C-69A483A0394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45D50AA-3A9F-4B0A-936D-56AA2752974A}"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0856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atin typeface="BIZ UDPゴシック" panose="020B0400000000000000" pitchFamily="50" charset="-128"/>
              </a:defRPr>
            </a:lvl1pPr>
          </a:lstStyle>
          <a:p>
            <a:endParaRPr lang="ja-JP" altLang="en-US"/>
          </a:p>
        </p:txBody>
      </p:sp>
      <p:sp>
        <p:nvSpPr>
          <p:cNvPr id="3" name="日付プレースホルダー 2"/>
          <p:cNvSpPr>
            <a:spLocks noGrp="1"/>
          </p:cNvSpPr>
          <p:nvPr>
            <p:ph type="dt" idx="1"/>
          </p:nvPr>
        </p:nvSpPr>
        <p:spPr>
          <a:xfrm>
            <a:off x="3814763" y="1"/>
            <a:ext cx="2919412" cy="493713"/>
          </a:xfrm>
          <a:prstGeom prst="rect">
            <a:avLst/>
          </a:prstGeom>
        </p:spPr>
        <p:txBody>
          <a:bodyPr vert="horz" lIns="91434" tIns="45717" rIns="91434" bIns="45717" rtlCol="0"/>
          <a:lstStyle>
            <a:lvl1pPr algn="r">
              <a:defRPr sz="1200">
                <a:latin typeface="BIZ UDPゴシック" panose="020B0400000000000000" pitchFamily="50" charset="-128"/>
              </a:defRPr>
            </a:lvl1pPr>
          </a:lstStyle>
          <a:p>
            <a:fld id="{58A273A4-0166-4E6F-8A6C-19D04F8F034B}" type="datetimeFigureOut">
              <a:rPr lang="ja-JP" altLang="en-US" smtClean="0"/>
              <a:pPr/>
              <a:t>2026/3/18</a:t>
            </a:fld>
            <a:endParaRPr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3712"/>
          </a:xfrm>
          <a:prstGeom prst="rect">
            <a:avLst/>
          </a:prstGeom>
        </p:spPr>
        <p:txBody>
          <a:bodyPr vert="horz" lIns="91434" tIns="45717" rIns="91434" bIns="45717" rtlCol="0" anchor="b"/>
          <a:lstStyle>
            <a:lvl1pPr algn="l">
              <a:defRPr sz="1200">
                <a:latin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34" tIns="45717" rIns="91434" bIns="45717" rtlCol="0" anchor="b"/>
          <a:lstStyle>
            <a:lvl1pPr algn="r">
              <a:defRPr sz="1200">
                <a:latin typeface="BIZ UDPゴシック" panose="020B0400000000000000" pitchFamily="50" charset="-128"/>
              </a:defRPr>
            </a:lvl1pPr>
          </a:lstStyle>
          <a:p>
            <a:fld id="{045A4A95-CA6F-4DEB-B09B-42BD8C772192}" type="slidenum">
              <a:rPr lang="ja-JP" altLang="en-US" smtClean="0"/>
              <a:pPr/>
              <a:t>‹#›</a:t>
            </a:fld>
            <a:endParaRPr lang="ja-JP" altLang="en-US"/>
          </a:p>
        </p:txBody>
      </p:sp>
    </p:spTree>
    <p:extLst>
      <p:ext uri="{BB962C8B-B14F-4D97-AF65-F5344CB8AC3E}">
        <p14:creationId xmlns:p14="http://schemas.microsoft.com/office/powerpoint/2010/main" val="1745671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BIZ UDPゴシック" panose="020B0400000000000000" pitchFamily="50" charset="-128"/>
        <a:ea typeface="+mn-ea"/>
        <a:cs typeface="+mn-cs"/>
      </a:defRPr>
    </a:lvl1pPr>
    <a:lvl2pPr marL="457200" algn="l" defTabSz="914400" rtl="0" eaLnBrk="1" latinLnBrk="0" hangingPunct="1">
      <a:defRPr kumimoji="1" sz="1200" kern="1200">
        <a:solidFill>
          <a:schemeClr val="tx1"/>
        </a:solidFill>
        <a:latin typeface="BIZ UDPゴシック" panose="020B0400000000000000" pitchFamily="50" charset="-128"/>
        <a:ea typeface="+mn-ea"/>
        <a:cs typeface="+mn-cs"/>
      </a:defRPr>
    </a:lvl2pPr>
    <a:lvl3pPr marL="914400" algn="l" defTabSz="914400" rtl="0" eaLnBrk="1" latinLnBrk="0" hangingPunct="1">
      <a:defRPr kumimoji="1" sz="1200" kern="1200">
        <a:solidFill>
          <a:schemeClr val="tx1"/>
        </a:solidFill>
        <a:latin typeface="BIZ UDPゴシック" panose="020B0400000000000000" pitchFamily="50" charset="-128"/>
        <a:ea typeface="+mn-ea"/>
        <a:cs typeface="+mn-cs"/>
      </a:defRPr>
    </a:lvl3pPr>
    <a:lvl4pPr marL="1371600" algn="l" defTabSz="914400" rtl="0" eaLnBrk="1" latinLnBrk="0" hangingPunct="1">
      <a:defRPr kumimoji="1" sz="1200" kern="1200">
        <a:solidFill>
          <a:schemeClr val="tx1"/>
        </a:solidFill>
        <a:latin typeface="BIZ UDPゴシック" panose="020B0400000000000000" pitchFamily="50" charset="-128"/>
        <a:ea typeface="+mn-ea"/>
        <a:cs typeface="+mn-cs"/>
      </a:defRPr>
    </a:lvl4pPr>
    <a:lvl5pPr marL="1828800" algn="l" defTabSz="914400" rtl="0" eaLnBrk="1" latinLnBrk="0" hangingPunct="1">
      <a:defRPr kumimoji="1" sz="1200" kern="1200">
        <a:solidFill>
          <a:schemeClr val="tx1"/>
        </a:solidFill>
        <a:latin typeface="BIZ UDPゴシック" panose="020B0400000000000000" pitchFamily="50" charset="-128"/>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5A4A95-CA6F-4DEB-B09B-42BD8C772192}" type="slidenum">
              <a:rPr kumimoji="1" lang="ja-JP" altLang="en-US" sz="12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07059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45C74-19F4-4797-AC75-2C17B5A01593}" type="slidenum">
              <a:rPr kumimoji="1" lang="ja-JP" altLang="en-US" sz="1200" b="0" i="0" u="none" strike="noStrike" kern="1200" cap="none" spc="0" normalizeH="0" baseline="0" noProof="0" smtClean="0">
                <a:ln>
                  <a:noFill/>
                </a:ln>
                <a:solidFill>
                  <a:prstClr val="black"/>
                </a:solidFill>
                <a:effectLst/>
                <a:uLnTx/>
                <a:uFillTx/>
                <a:latin typeface="BIZ UDPゴシック" panose="020B0400000000000000"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80237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145C74-19F4-4797-AC75-2C17B5A01593}" type="slidenum">
              <a:rPr kumimoji="1" lang="ja-JP" altLang="en-US" smtClean="0"/>
              <a:t>4</a:t>
            </a:fld>
            <a:endParaRPr kumimoji="1" lang="ja-JP" altLang="en-US"/>
          </a:p>
        </p:txBody>
      </p:sp>
    </p:spTree>
    <p:extLst>
      <p:ext uri="{BB962C8B-B14F-4D97-AF65-F5344CB8AC3E}">
        <p14:creationId xmlns:p14="http://schemas.microsoft.com/office/powerpoint/2010/main" val="34540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5A4A95-CA6F-4DEB-B09B-42BD8C772192}" type="slidenum">
              <a:rPr kumimoji="1" lang="ja-JP" altLang="en-US" sz="1200" b="0" i="0" u="none" strike="noStrike" kern="1200" cap="none" spc="0" normalizeH="0" baseline="0" noProof="0" smtClean="0">
                <a:ln>
                  <a:noFill/>
                </a:ln>
                <a:solidFill>
                  <a:prstClr val="black"/>
                </a:solidFill>
                <a:effectLst/>
                <a:uLnTx/>
                <a:uFillTx/>
                <a:latin typeface="BIZ UDPゴシック" panose="020B0400000000000000"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7749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CBC0C-3C84-4DCF-888C-8DC41403239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D5754E-CF5D-4063-9A0B-CBA10F80D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B74B44A-6558-4526-8003-AE27E6DBD3D7}"/>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6BB369B0-29FF-46CB-866B-6C21C5ABE3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06CE72-F0A2-4224-8ED2-EA42CA8A3346}"/>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3420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DF1DD9-D602-4C63-B3EB-AB1056C016F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B4D00A-E853-4646-A1C0-D1658E104C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C977FE-23CC-4131-8833-52DCBED982E8}"/>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D752A6CD-AAB9-4FB2-BDA1-070514C883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A8E385-2DF4-4070-8692-9CBEBCE65836}"/>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118581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CC961B-737E-4FEA-8576-8FDE75FA97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6C289F8-B06E-4327-A1D3-C89F429B902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9D4F9C-409E-4835-B2EE-F202FF3A6805}"/>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87175AEE-01A9-4B79-BEC6-FC9E96D1E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4A9421-A10D-4A79-9057-2A60C4738928}"/>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116808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C3DC1EA3-664A-4493-B89F-39124E3A9F2E}"/>
              </a:ext>
            </a:extLst>
          </p:cNvPr>
          <p:cNvSpPr>
            <a:spLocks noGrp="1"/>
          </p:cNvSpPr>
          <p:nvPr>
            <p:ph type="dt" sz="half" idx="10"/>
          </p:nvPr>
        </p:nvSpPr>
        <p:spPr/>
        <p:txBody>
          <a:bodyPr/>
          <a:lstStyle/>
          <a:p>
            <a:fld id="{256D7B03-60BC-4D77-B1C5-816F13EB309B}" type="datetimeFigureOut">
              <a:rPr kumimoji="1" lang="ja-JP" altLang="en-US" smtClean="0"/>
              <a:t>2026/3/18</a:t>
            </a:fld>
            <a:endParaRPr kumimoji="1" lang="ja-JP" altLang="en-US"/>
          </a:p>
        </p:txBody>
      </p:sp>
      <p:sp>
        <p:nvSpPr>
          <p:cNvPr id="4" name="フッター プレースホルダー 3">
            <a:extLst>
              <a:ext uri="{FF2B5EF4-FFF2-40B4-BE49-F238E27FC236}">
                <a16:creationId xmlns:a16="http://schemas.microsoft.com/office/drawing/2014/main" id="{5CEE8A19-02F2-40EE-A163-B609A6F87EF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13E2BF8-5F77-49F8-812D-4B2F784C7156}"/>
              </a:ext>
            </a:extLst>
          </p:cNvPr>
          <p:cNvSpPr>
            <a:spLocks noGrp="1"/>
          </p:cNvSpPr>
          <p:nvPr>
            <p:ph type="sldNum" sz="quarter" idx="12"/>
          </p:nvPr>
        </p:nvSpPr>
        <p:spPr>
          <a:xfrm>
            <a:off x="9299872" y="6520259"/>
            <a:ext cx="2844800" cy="365125"/>
          </a:xfrm>
        </p:spPr>
        <p:txBody>
          <a:bodyPr/>
          <a:lstStyle/>
          <a:p>
            <a:fld id="{2FC2ACD7-8126-4807-9072-BB6BBB555BC6}" type="slidenum">
              <a:rPr lang="ja-JP" altLang="en-US" smtClean="0"/>
              <a:pPr/>
              <a:t>‹#›</a:t>
            </a:fld>
            <a:endParaRPr lang="ja-JP" altLang="en-US"/>
          </a:p>
        </p:txBody>
      </p:sp>
      <p:sp>
        <p:nvSpPr>
          <p:cNvPr id="6" name="正方形/長方形 5">
            <a:extLst>
              <a:ext uri="{FF2B5EF4-FFF2-40B4-BE49-F238E27FC236}">
                <a16:creationId xmlns:a16="http://schemas.microsoft.com/office/drawing/2014/main" id="{B31902E3-D340-436C-9D3D-59AD3E8C537A}"/>
              </a:ext>
            </a:extLst>
          </p:cNvPr>
          <p:cNvSpPr/>
          <p:nvPr userDrawn="1"/>
        </p:nvSpPr>
        <p:spPr>
          <a:xfrm>
            <a:off x="0" y="0"/>
            <a:ext cx="12192001" cy="54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0902F933-B75B-4689-B7F3-40B056CDC06F}"/>
              </a:ext>
            </a:extLst>
          </p:cNvPr>
          <p:cNvPicPr>
            <a:picLocks noChangeAspect="1"/>
          </p:cNvPicPr>
          <p:nvPr userDrawn="1"/>
        </p:nvPicPr>
        <p:blipFill>
          <a:blip r:embed="rId2"/>
          <a:stretch>
            <a:fillRect/>
          </a:stretch>
        </p:blipFill>
        <p:spPr>
          <a:xfrm>
            <a:off x="11629440" y="0"/>
            <a:ext cx="562560" cy="540000"/>
          </a:xfrm>
          <a:prstGeom prst="rect">
            <a:avLst/>
          </a:prstGeom>
        </p:spPr>
      </p:pic>
    </p:spTree>
    <p:extLst>
      <p:ext uri="{BB962C8B-B14F-4D97-AF65-F5344CB8AC3E}">
        <p14:creationId xmlns:p14="http://schemas.microsoft.com/office/powerpoint/2010/main" val="211989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04CF3-A610-49BA-9B88-B1B6C02730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D1EB4B-5D90-4690-8BCE-A8469D5185B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C60EDC-58D1-4037-A7FE-39805D7C2B1C}"/>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ECD2F391-EB50-4A20-9896-99DEB93A30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978281-C20E-4FB9-AF50-5F7AEF1A9330}"/>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103264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8BBF6C-0A01-4672-B92B-B88CAC135BF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6435D7-AA01-4B2D-B8EF-E7E2C8257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C2E10CA-B02C-4471-B6AD-022481F73A8B}"/>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7A286B7D-539C-4E61-82B8-E9FA6FBCE0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4CD219-DE29-4B33-A388-2428BC930166}"/>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92593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FD877-0EC1-4A7D-8014-F579D2085A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577C99-3C57-4190-822F-A729AC348B9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EB13DF-D113-43C1-8A26-14A19D09DB6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EF87A7-AB2D-439A-9FC2-49E5791BD9F6}"/>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6" name="フッター プレースホルダー 5">
            <a:extLst>
              <a:ext uri="{FF2B5EF4-FFF2-40B4-BE49-F238E27FC236}">
                <a16:creationId xmlns:a16="http://schemas.microsoft.com/office/drawing/2014/main" id="{6E4E076D-4BF5-4993-8742-601FB0A32A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EF6D8A-9602-4012-95AA-5E9EC0D120B8}"/>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267325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AD18C-8FC0-4F91-9FF8-8F5010964E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608ABE-2565-4DF7-A00C-73AF086E7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297FCC3-23B7-452C-BBDF-198E565F80E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CD3C95E-9DC6-4CF1-8ED9-09DD760BA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7892CE6-4EB2-4558-90A7-24D98866F3E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9875732-38DB-459E-8975-1D351A6EBA89}"/>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8" name="フッター プレースホルダー 7">
            <a:extLst>
              <a:ext uri="{FF2B5EF4-FFF2-40B4-BE49-F238E27FC236}">
                <a16:creationId xmlns:a16="http://schemas.microsoft.com/office/drawing/2014/main" id="{EC9A2110-3BE6-41EF-B2F6-79998AF2C4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B4852E-8752-42F4-97CA-9D1193EEBF5B}"/>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347020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249D3F-0B6F-4239-86B6-74BB0CDF3BF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DCFD8E6-7450-4211-AD55-4963FB37DCFB}"/>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4" name="フッター プレースホルダー 3">
            <a:extLst>
              <a:ext uri="{FF2B5EF4-FFF2-40B4-BE49-F238E27FC236}">
                <a16:creationId xmlns:a16="http://schemas.microsoft.com/office/drawing/2014/main" id="{98B0838D-CD8B-454B-8138-AE5F23495F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3D0795-0C4C-49E9-BF8A-E44D71A9A2E9}"/>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282129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B633139-9E2D-47CC-A2FC-60F0F9E20BF5}"/>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3" name="フッター プレースホルダー 2">
            <a:extLst>
              <a:ext uri="{FF2B5EF4-FFF2-40B4-BE49-F238E27FC236}">
                <a16:creationId xmlns:a16="http://schemas.microsoft.com/office/drawing/2014/main" id="{739AB1F7-6871-47EE-8354-D0F5AC3909A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4C4E20-A5A6-42E0-93B7-6630B6604BDF}"/>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229246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037A0-2933-4150-AC66-61C2DFAA7B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4ADB48-466C-43F6-B6C3-496219703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388726-8208-4DDA-BB72-279C52096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FF52B1-5BAB-4097-83A3-DD3FAB1F7E1F}"/>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6" name="フッター プレースホルダー 5">
            <a:extLst>
              <a:ext uri="{FF2B5EF4-FFF2-40B4-BE49-F238E27FC236}">
                <a16:creationId xmlns:a16="http://schemas.microsoft.com/office/drawing/2014/main" id="{C166D23B-F4C3-44F4-A027-3D42E28124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960980-B065-4130-BF41-E89B9ACC0690}"/>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126578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976D4F-5C83-4707-ABF8-93985D46EB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8C8EF59-D5B7-439A-BB61-B9A6AEB13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ED8DC32-2D14-417D-8ED9-79BD75673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3A4EC9-D4A7-4839-A0A7-149BBFFD5CDC}"/>
              </a:ext>
            </a:extLst>
          </p:cNvPr>
          <p:cNvSpPr>
            <a:spLocks noGrp="1"/>
          </p:cNvSpPr>
          <p:nvPr>
            <p:ph type="dt" sz="half" idx="10"/>
          </p:nvPr>
        </p:nvSpPr>
        <p:spPr/>
        <p:txBody>
          <a:bodyPr/>
          <a:lstStyle/>
          <a:p>
            <a:fld id="{DEA8CB90-23C6-4434-A773-DBDCEE4CEB50}" type="datetimeFigureOut">
              <a:rPr kumimoji="1" lang="ja-JP" altLang="en-US" smtClean="0"/>
              <a:t>2026/3/18</a:t>
            </a:fld>
            <a:endParaRPr kumimoji="1" lang="ja-JP" altLang="en-US"/>
          </a:p>
        </p:txBody>
      </p:sp>
      <p:sp>
        <p:nvSpPr>
          <p:cNvPr id="6" name="フッター プレースホルダー 5">
            <a:extLst>
              <a:ext uri="{FF2B5EF4-FFF2-40B4-BE49-F238E27FC236}">
                <a16:creationId xmlns:a16="http://schemas.microsoft.com/office/drawing/2014/main" id="{9AFACE54-84F8-4D2E-B671-F12BE5BDD2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820D30E-523B-4CFD-BEB5-B3069FC66F38}"/>
              </a:ext>
            </a:extLst>
          </p:cNvPr>
          <p:cNvSpPr>
            <a:spLocks noGrp="1"/>
          </p:cNvSpPr>
          <p:nvPr>
            <p:ph type="sldNum" sz="quarter" idx="12"/>
          </p:nvPr>
        </p:nvSpPr>
        <p:spPr/>
        <p:txBody>
          <a:bodyPr/>
          <a:lstStyle/>
          <a:p>
            <a:fld id="{A39E00D4-0C9B-4EBE-9927-262A18D4558E}" type="slidenum">
              <a:rPr kumimoji="1" lang="ja-JP" altLang="en-US" smtClean="0"/>
              <a:t>‹#›</a:t>
            </a:fld>
            <a:endParaRPr kumimoji="1" lang="ja-JP" altLang="en-US"/>
          </a:p>
        </p:txBody>
      </p:sp>
    </p:spTree>
    <p:extLst>
      <p:ext uri="{BB962C8B-B14F-4D97-AF65-F5344CB8AC3E}">
        <p14:creationId xmlns:p14="http://schemas.microsoft.com/office/powerpoint/2010/main" val="35675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0D01AB7-AE75-4AB2-841B-2CCB0BEA10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0A96E7-9604-4C46-983C-C3F36E584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A78F39-0D1C-4835-91F6-908ECB13A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DEA8CB90-23C6-4434-A773-DBDCEE4CEB50}" type="datetimeFigureOut">
              <a:rPr lang="ja-JP" altLang="en-US" smtClean="0"/>
              <a:pPr/>
              <a:t>2026/3/18</a:t>
            </a:fld>
            <a:endParaRPr lang="ja-JP" altLang="en-US"/>
          </a:p>
        </p:txBody>
      </p:sp>
      <p:sp>
        <p:nvSpPr>
          <p:cNvPr id="5" name="フッター プレースホルダー 4">
            <a:extLst>
              <a:ext uri="{FF2B5EF4-FFF2-40B4-BE49-F238E27FC236}">
                <a16:creationId xmlns:a16="http://schemas.microsoft.com/office/drawing/2014/main" id="{F4011FE1-B6B7-4606-B803-FF91F11DA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96A668C8-A49E-4566-A449-901F1AE75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A39E00D4-0C9B-4EBE-9927-262A18D4558E}" type="slidenum">
              <a:rPr lang="ja-JP" altLang="en-US" smtClean="0"/>
              <a:pPr/>
              <a:t>‹#›</a:t>
            </a:fld>
            <a:endParaRPr lang="ja-JP" altLang="en-US"/>
          </a:p>
        </p:txBody>
      </p:sp>
    </p:spTree>
    <p:extLst>
      <p:ext uri="{BB962C8B-B14F-4D97-AF65-F5344CB8AC3E}">
        <p14:creationId xmlns:p14="http://schemas.microsoft.com/office/powerpoint/2010/main" val="308456828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0D2080-3826-F278-226C-E35A1D0BDB4D}"/>
              </a:ext>
            </a:extLst>
          </p:cNvPr>
          <p:cNvPicPr>
            <a:picLocks noChangeAspect="1"/>
          </p:cNvPicPr>
          <p:nvPr/>
        </p:nvPicPr>
        <p:blipFill rotWithShape="1">
          <a:blip r:embed="rId3"/>
          <a:srcRect l="29683" t="46984" r="30953" b="32571"/>
          <a:stretch/>
        </p:blipFill>
        <p:spPr>
          <a:xfrm>
            <a:off x="9511415" y="162963"/>
            <a:ext cx="2522398" cy="818763"/>
          </a:xfrm>
          <a:prstGeom prst="rect">
            <a:avLst/>
          </a:prstGeom>
        </p:spPr>
      </p:pic>
      <p:sp>
        <p:nvSpPr>
          <p:cNvPr id="7" name="正方形/長方形 6">
            <a:extLst>
              <a:ext uri="{FF2B5EF4-FFF2-40B4-BE49-F238E27FC236}">
                <a16:creationId xmlns:a16="http://schemas.microsoft.com/office/drawing/2014/main" id="{B0A4A0E5-E9EC-E339-9D06-55DB12229C8D}"/>
              </a:ext>
            </a:extLst>
          </p:cNvPr>
          <p:cNvSpPr/>
          <p:nvPr/>
        </p:nvSpPr>
        <p:spPr>
          <a:xfrm>
            <a:off x="0" y="1166921"/>
            <a:ext cx="12192000" cy="193509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800" b="1">
                <a:latin typeface="BIZ UDPゴシック" panose="020B0400000000000000" pitchFamily="50" charset="-128"/>
                <a:ea typeface="BIZ UDPゴシック" panose="020B0400000000000000" pitchFamily="50" charset="-128"/>
              </a:rPr>
              <a:t>オンライン事前トレーニングプログラム</a:t>
            </a:r>
            <a:endParaRPr kumimoji="1" lang="en-US" altLang="ja-JP" sz="4800" b="1">
              <a:latin typeface="BIZ UDPゴシック" panose="020B0400000000000000" pitchFamily="50" charset="-128"/>
              <a:ea typeface="BIZ UDPゴシック" panose="020B0400000000000000" pitchFamily="50" charset="-128"/>
            </a:endParaRPr>
          </a:p>
          <a:p>
            <a:pPr algn="ctr"/>
            <a:r>
              <a:rPr kumimoji="1" lang="ja-JP" altLang="en-US" sz="4800" b="1">
                <a:latin typeface="BIZ UDPゴシック" panose="020B0400000000000000" pitchFamily="50" charset="-128"/>
                <a:ea typeface="BIZ UDPゴシック" panose="020B0400000000000000" pitchFamily="50" charset="-128"/>
              </a:rPr>
              <a:t>２０２６</a:t>
            </a:r>
          </a:p>
        </p:txBody>
      </p:sp>
      <p:pic>
        <p:nvPicPr>
          <p:cNvPr id="17" name="図 16">
            <a:extLst>
              <a:ext uri="{FF2B5EF4-FFF2-40B4-BE49-F238E27FC236}">
                <a16:creationId xmlns:a16="http://schemas.microsoft.com/office/drawing/2014/main" id="{16666D0F-C9F4-0070-75D7-16E5C8DC426F}"/>
              </a:ext>
            </a:extLst>
          </p:cNvPr>
          <p:cNvPicPr>
            <a:picLocks noChangeAspect="1"/>
          </p:cNvPicPr>
          <p:nvPr/>
        </p:nvPicPr>
        <p:blipFill>
          <a:blip r:embed="rId4"/>
          <a:stretch>
            <a:fillRect/>
          </a:stretch>
        </p:blipFill>
        <p:spPr>
          <a:xfrm>
            <a:off x="4205081" y="3287210"/>
            <a:ext cx="3781837" cy="3183556"/>
          </a:xfrm>
          <a:prstGeom prst="rect">
            <a:avLst/>
          </a:prstGeom>
        </p:spPr>
      </p:pic>
    </p:spTree>
    <p:extLst>
      <p:ext uri="{BB962C8B-B14F-4D97-AF65-F5344CB8AC3E}">
        <p14:creationId xmlns:p14="http://schemas.microsoft.com/office/powerpoint/2010/main" val="188294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909318-6F11-F68B-7A87-1F9254E7CE4D}"/>
              </a:ext>
            </a:extLst>
          </p:cNvPr>
          <p:cNvSpPr/>
          <p:nvPr/>
        </p:nvSpPr>
        <p:spPr>
          <a:xfrm>
            <a:off x="334963" y="39168"/>
            <a:ext cx="5960286" cy="461665"/>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ja-JP" altLang="en-US" sz="2400" b="1">
                <a:solidFill>
                  <a:prstClr val="white"/>
                </a:solidFill>
                <a:latin typeface="BIZ UDPゴシック" panose="020B0400000000000000" pitchFamily="50" charset="-128"/>
                <a:ea typeface="BIZ UDPゴシック" panose="020B0400000000000000" pitchFamily="50" charset="-128"/>
              </a:rPr>
              <a:t>オンライン事前トレーニングプログラムとは</a:t>
            </a:r>
            <a:endParaRPr kumimoji="0" lang="en-US" altLang="ja-JP" sz="2400" b="1">
              <a:solidFill>
                <a:prstClr val="white"/>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9427E6F9-363A-75F1-E697-F8310CDF9AB1}"/>
              </a:ext>
            </a:extLst>
          </p:cNvPr>
          <p:cNvGrpSpPr/>
          <p:nvPr/>
        </p:nvGrpSpPr>
        <p:grpSpPr>
          <a:xfrm>
            <a:off x="5745016" y="607378"/>
            <a:ext cx="6447612" cy="6156036"/>
            <a:chOff x="5569525" y="635088"/>
            <a:chExt cx="6499632" cy="6156036"/>
          </a:xfrm>
        </p:grpSpPr>
        <p:sp>
          <p:nvSpPr>
            <p:cNvPr id="7" name="正方形/長方形 6">
              <a:extLst>
                <a:ext uri="{FF2B5EF4-FFF2-40B4-BE49-F238E27FC236}">
                  <a16:creationId xmlns:a16="http://schemas.microsoft.com/office/drawing/2014/main" id="{4939AA39-9970-92A8-E1A7-50FB6D9F64DE}"/>
                </a:ext>
              </a:extLst>
            </p:cNvPr>
            <p:cNvSpPr/>
            <p:nvPr/>
          </p:nvSpPr>
          <p:spPr>
            <a:xfrm>
              <a:off x="5569525" y="635088"/>
              <a:ext cx="6499001" cy="61560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08CC689-67B5-8438-28D6-D549F512EE92}"/>
                </a:ext>
              </a:extLst>
            </p:cNvPr>
            <p:cNvSpPr/>
            <p:nvPr/>
          </p:nvSpPr>
          <p:spPr>
            <a:xfrm>
              <a:off x="5804461" y="706704"/>
              <a:ext cx="6264696" cy="5809604"/>
            </a:xfrm>
            <a:prstGeom prst="rect">
              <a:avLst/>
            </a:prstGeom>
          </p:spPr>
          <p:txBody>
            <a:bodyPr wrap="square" anchor="ctr">
              <a:spAutoFit/>
            </a:bodyPr>
            <a:lstStyle/>
            <a:p>
              <a:pPr defTabSz="457200">
                <a:lnSpc>
                  <a:spcPct val="110000"/>
                </a:lnSpc>
              </a:pPr>
              <a:r>
                <a:rPr kumimoji="0" lang="en-US" altLang="ja-JP" sz="1600" b="1" dirty="0">
                  <a:solidFill>
                    <a:schemeClr val="bg1"/>
                  </a:solidFill>
                  <a:latin typeface="BIZ UDPゴシック" panose="020B0400000000000000" pitchFamily="50" charset="-128"/>
                  <a:ea typeface="BIZ UDPゴシック" panose="020B0400000000000000" pitchFamily="50" charset="-128"/>
                </a:rPr>
                <a:t>2014</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年から始まった</a:t>
              </a:r>
              <a:r>
                <a:rPr kumimoji="0" lang="en-US" altLang="ja-JP" sz="1600" b="1" dirty="0">
                  <a:solidFill>
                    <a:schemeClr val="bg1"/>
                  </a:solidFill>
                  <a:latin typeface="BIZ UDPゴシック" panose="020B0400000000000000" pitchFamily="50" charset="-128"/>
                  <a:ea typeface="BIZ UDPゴシック" panose="020B0400000000000000" pitchFamily="50" charset="-128"/>
                </a:rPr>
                <a:t>Global Link</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今夏も </a:t>
              </a:r>
              <a:r>
                <a:rPr kumimoji="0" lang="ja-JP" altLang="en-US" b="1" dirty="0">
                  <a:solidFill>
                    <a:schemeClr val="bg1"/>
                  </a:solidFill>
                  <a:latin typeface="BIZ UDPゴシック" panose="020B0400000000000000" pitchFamily="50" charset="-128"/>
                  <a:ea typeface="BIZ UDPゴシック" panose="020B0400000000000000" pitchFamily="50" charset="-128"/>
                </a:rPr>
                <a:t>シンガポール、オーストラリアで開催</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 されます。</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200" b="1" dirty="0">
                  <a:solidFill>
                    <a:schemeClr val="bg1"/>
                  </a:solidFill>
                  <a:latin typeface="BIZ UDPゴシック" panose="020B0400000000000000" pitchFamily="50" charset="-128"/>
                  <a:ea typeface="BIZ UDPゴシック" panose="020B0400000000000000" pitchFamily="50" charset="-128"/>
                </a:rPr>
                <a:t>　　　</a:t>
              </a:r>
              <a:endParaRPr kumimoji="0" lang="en-US" altLang="ja-JP" sz="12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en-US" altLang="ja-JP" sz="1600" b="1" dirty="0">
                  <a:solidFill>
                    <a:schemeClr val="bg1"/>
                  </a:solidFill>
                  <a:latin typeface="BIZ UDPゴシック" panose="020B0400000000000000" pitchFamily="50" charset="-128"/>
                  <a:ea typeface="BIZ UDPゴシック" panose="020B0400000000000000" pitchFamily="50" charset="-128"/>
                </a:rPr>
                <a:t>Global</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0" lang="en-US" altLang="ja-JP" sz="1600" b="1" dirty="0">
                  <a:solidFill>
                    <a:schemeClr val="bg1"/>
                  </a:solidFill>
                  <a:latin typeface="BIZ UDPゴシック" panose="020B0400000000000000" pitchFamily="50" charset="-128"/>
                  <a:ea typeface="BIZ UDPゴシック" panose="020B0400000000000000" pitchFamily="50" charset="-128"/>
                </a:rPr>
                <a:t>Link</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は、参加者にとって唯一無二の</a:t>
              </a:r>
              <a:r>
                <a:rPr kumimoji="0" lang="en-US" altLang="ja-JP" sz="1400" b="1" dirty="0">
                  <a:solidFill>
                    <a:schemeClr val="bg1"/>
                  </a:solidFill>
                  <a:latin typeface="BIZ UDPゴシック" panose="020B0400000000000000" pitchFamily="50" charset="-128"/>
                  <a:ea typeface="BIZ UDPゴシック" panose="020B0400000000000000" pitchFamily="50" charset="-128"/>
                </a:rPr>
                <a:t>“</a:t>
              </a:r>
              <a:r>
                <a:rPr kumimoji="0" lang="ja-JP" altLang="en-US" b="1" dirty="0">
                  <a:solidFill>
                    <a:schemeClr val="bg1"/>
                  </a:solidFill>
                  <a:latin typeface="BIZ UDPゴシック" panose="020B0400000000000000" pitchFamily="50" charset="-128"/>
                  <a:ea typeface="BIZ UDPゴシック" panose="020B0400000000000000" pitchFamily="50" charset="-128"/>
                </a:rPr>
                <a:t>グローバルな</a:t>
              </a:r>
              <a:endParaRPr kumimoji="0" lang="en-US" altLang="ja-JP"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b="1" dirty="0">
                  <a:solidFill>
                    <a:schemeClr val="bg1"/>
                  </a:solidFill>
                  <a:latin typeface="BIZ UDPゴシック" panose="020B0400000000000000" pitchFamily="50" charset="-128"/>
                  <a:ea typeface="BIZ UDPゴシック" panose="020B0400000000000000" pitchFamily="50" charset="-128"/>
                </a:rPr>
                <a:t>知の交流の場</a:t>
              </a:r>
              <a:r>
                <a:rPr kumimoji="0" lang="en-US" altLang="ja-JP" sz="1400" b="1" dirty="0">
                  <a:solidFill>
                    <a:schemeClr val="bg1"/>
                  </a:solidFill>
                  <a:latin typeface="BIZ UDPゴシック" panose="020B0400000000000000" pitchFamily="50" charset="-128"/>
                  <a:ea typeface="BIZ UDPゴシック" panose="020B0400000000000000" pitchFamily="50" charset="-128"/>
                </a:rPr>
                <a:t>”</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となるコンテストです。</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200" b="1" dirty="0">
                  <a:solidFill>
                    <a:schemeClr val="bg1"/>
                  </a:solidFill>
                  <a:latin typeface="BIZ UDPゴシック" panose="020B0400000000000000" pitchFamily="50" charset="-128"/>
                  <a:ea typeface="BIZ UDPゴシック" panose="020B0400000000000000" pitchFamily="50" charset="-128"/>
                </a:rPr>
                <a:t>　　　</a:t>
              </a:r>
              <a:endParaRPr kumimoji="0" lang="en-US" altLang="ja-JP" sz="12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日本を含めアジアを中心とした様々な国・地域の中高生が集い、</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発表だけでなく様々なアクティビティを通してお互いに切磋琢磨</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しながら貴重な時間を共有しています。</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200" b="1" dirty="0">
                  <a:solidFill>
                    <a:schemeClr val="bg1"/>
                  </a:solidFill>
                  <a:latin typeface="BIZ UDPゴシック" panose="020B0400000000000000" pitchFamily="50" charset="-128"/>
                  <a:ea typeface="BIZ UDPゴシック" panose="020B0400000000000000" pitchFamily="50" charset="-128"/>
                </a:rPr>
                <a:t>　　</a:t>
              </a:r>
              <a:endParaRPr kumimoji="0" lang="en-US" altLang="ja-JP" sz="12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コンテストに向け、日本からの</a:t>
              </a:r>
              <a:r>
                <a:rPr kumimoji="0" lang="en-US" altLang="ja-JP" sz="1600" b="1" dirty="0">
                  <a:solidFill>
                    <a:schemeClr val="bg1"/>
                  </a:solidFill>
                  <a:latin typeface="BIZ UDPゴシック" panose="020B0400000000000000" pitchFamily="50" charset="-128"/>
                  <a:ea typeface="BIZ UDPゴシック" panose="020B0400000000000000" pitchFamily="50" charset="-128"/>
                </a:rPr>
                <a:t>Global Link</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参加者対象に提供</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されているのが</a:t>
              </a:r>
              <a:r>
                <a:rPr kumimoji="0" lang="ja-JP" altLang="en-US" b="1" dirty="0">
                  <a:solidFill>
                    <a:srgbClr val="FFFF00"/>
                  </a:solidFill>
                  <a:latin typeface="BIZ UDPゴシック" panose="020B0400000000000000" pitchFamily="50" charset="-128"/>
                  <a:ea typeface="BIZ UDPゴシック" panose="020B0400000000000000" pitchFamily="50" charset="-128"/>
                </a:rPr>
                <a:t>オンライン事前トレーニングプログラム</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です。</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200" b="1" dirty="0">
                  <a:solidFill>
                    <a:schemeClr val="bg1"/>
                  </a:solidFill>
                  <a:latin typeface="BIZ UDPゴシック" panose="020B0400000000000000" pitchFamily="50" charset="-128"/>
                  <a:ea typeface="BIZ UDPゴシック" panose="020B0400000000000000" pitchFamily="50" charset="-128"/>
                </a:rPr>
                <a:t>　　</a:t>
              </a:r>
              <a:endParaRPr kumimoji="0" lang="en-US" altLang="ja-JP" sz="12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生徒のみなさんの研究内容の更なるブラッシュアップ、および</a:t>
              </a: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英語プレゼンテーションのデリバリースキル向上を目的</a:t>
              </a:r>
              <a:r>
                <a:rPr kumimoji="0" lang="ja-JP" altLang="en-US" sz="1600" b="1">
                  <a:solidFill>
                    <a:schemeClr val="bg1"/>
                  </a:solidFill>
                  <a:latin typeface="BIZ UDPゴシック" panose="020B0400000000000000" pitchFamily="50" charset="-128"/>
                  <a:ea typeface="BIZ UDPゴシック" panose="020B0400000000000000" pitchFamily="50" charset="-128"/>
                </a:rPr>
                <a:t>として、</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約</a:t>
              </a:r>
              <a:r>
                <a:rPr kumimoji="0" lang="en-US" altLang="ja-JP" sz="1600" b="1" dirty="0">
                  <a:solidFill>
                    <a:schemeClr val="bg1"/>
                  </a:solidFill>
                  <a:latin typeface="BIZ UDPゴシック" panose="020B0400000000000000" pitchFamily="50" charset="-128"/>
                  <a:ea typeface="BIZ UDPゴシック" panose="020B0400000000000000" pitchFamily="50" charset="-128"/>
                </a:rPr>
                <a:t>2</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ヶ月にわたり質の高いトレーニングプログラムを実施します。</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レクチャーは実践的で、参加者からの発言機会も多い内容となって</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います。</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200" b="1" dirty="0">
                  <a:solidFill>
                    <a:schemeClr val="bg1"/>
                  </a:solidFill>
                  <a:latin typeface="BIZ UDPゴシック" panose="020B0400000000000000" pitchFamily="50" charset="-128"/>
                  <a:ea typeface="BIZ UDPゴシック" panose="020B0400000000000000" pitchFamily="50" charset="-128"/>
                </a:rPr>
                <a:t>　　　</a:t>
              </a:r>
              <a:endParaRPr kumimoji="0" lang="en-US" altLang="ja-JP" sz="12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課題研究・探究学習の成果発表の場として世界の舞台に挑戦する</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a:p>
              <a:pPr defTabSz="457200">
                <a:lnSpc>
                  <a:spcPct val="110000"/>
                </a:lnSpc>
              </a:pPr>
              <a:r>
                <a:rPr kumimoji="0" lang="ja-JP" altLang="en-US" sz="1600" b="1" dirty="0">
                  <a:solidFill>
                    <a:schemeClr val="bg1"/>
                  </a:solidFill>
                  <a:latin typeface="BIZ UDPゴシック" panose="020B0400000000000000" pitchFamily="50" charset="-128"/>
                  <a:ea typeface="BIZ UDPゴシック" panose="020B0400000000000000" pitchFamily="50" charset="-128"/>
                </a:rPr>
                <a:t>みなさんの一層のスキルアップをお約束します！</a:t>
              </a:r>
              <a:endParaRPr kumimoji="0" lang="en-US" altLang="ja-JP" sz="1600" b="1" dirty="0">
                <a:solidFill>
                  <a:schemeClr val="bg1"/>
                </a:solidFill>
                <a:latin typeface="BIZ UDPゴシック" panose="020B0400000000000000" pitchFamily="50" charset="-128"/>
                <a:ea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42594183-68AF-A02D-4D63-049B92E127D2}"/>
                </a:ext>
              </a:extLst>
            </p:cNvPr>
            <p:cNvCxnSpPr>
              <a:cxnSpLocks/>
            </p:cNvCxnSpPr>
            <p:nvPr/>
          </p:nvCxnSpPr>
          <p:spPr>
            <a:xfrm>
              <a:off x="6543101" y="1336121"/>
              <a:ext cx="3659278" cy="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2" name="直線コネクタ 11">
              <a:extLst>
                <a:ext uri="{FF2B5EF4-FFF2-40B4-BE49-F238E27FC236}">
                  <a16:creationId xmlns:a16="http://schemas.microsoft.com/office/drawing/2014/main" id="{E0A822A2-28CD-A537-E555-979C644CD922}"/>
                </a:ext>
              </a:extLst>
            </p:cNvPr>
            <p:cNvCxnSpPr>
              <a:cxnSpLocks/>
            </p:cNvCxnSpPr>
            <p:nvPr/>
          </p:nvCxnSpPr>
          <p:spPr>
            <a:xfrm>
              <a:off x="10006333" y="1833414"/>
              <a:ext cx="1406357" cy="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4" name="直線コネクタ 13">
              <a:extLst>
                <a:ext uri="{FF2B5EF4-FFF2-40B4-BE49-F238E27FC236}">
                  <a16:creationId xmlns:a16="http://schemas.microsoft.com/office/drawing/2014/main" id="{CD717B83-8759-A1EF-FE56-DDCB6337C37B}"/>
                </a:ext>
              </a:extLst>
            </p:cNvPr>
            <p:cNvCxnSpPr>
              <a:cxnSpLocks/>
            </p:cNvCxnSpPr>
            <p:nvPr/>
          </p:nvCxnSpPr>
          <p:spPr>
            <a:xfrm>
              <a:off x="5894722" y="2138899"/>
              <a:ext cx="1408781" cy="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grpSp>
      <p:cxnSp>
        <p:nvCxnSpPr>
          <p:cNvPr id="13" name="直線コネクタ 12">
            <a:extLst>
              <a:ext uri="{FF2B5EF4-FFF2-40B4-BE49-F238E27FC236}">
                <a16:creationId xmlns:a16="http://schemas.microsoft.com/office/drawing/2014/main" id="{A03AB31C-3BAF-708E-D8AD-F54A7128B387}"/>
              </a:ext>
            </a:extLst>
          </p:cNvPr>
          <p:cNvCxnSpPr>
            <a:cxnSpLocks/>
          </p:cNvCxnSpPr>
          <p:nvPr/>
        </p:nvCxnSpPr>
        <p:spPr>
          <a:xfrm>
            <a:off x="6088120" y="5450698"/>
            <a:ext cx="5060070" cy="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pic>
        <p:nvPicPr>
          <p:cNvPr id="6" name="図 5">
            <a:extLst>
              <a:ext uri="{FF2B5EF4-FFF2-40B4-BE49-F238E27FC236}">
                <a16:creationId xmlns:a16="http://schemas.microsoft.com/office/drawing/2014/main" id="{7BA6EA65-94D5-78DC-E70A-531E17CC2001}"/>
              </a:ext>
            </a:extLst>
          </p:cNvPr>
          <p:cNvPicPr>
            <a:picLocks noChangeAspect="1"/>
          </p:cNvPicPr>
          <p:nvPr/>
        </p:nvPicPr>
        <p:blipFill>
          <a:blip r:embed="rId2"/>
          <a:stretch>
            <a:fillRect/>
          </a:stretch>
        </p:blipFill>
        <p:spPr>
          <a:xfrm>
            <a:off x="211318" y="1206815"/>
            <a:ext cx="5279594" cy="4444369"/>
          </a:xfrm>
          <a:prstGeom prst="rect">
            <a:avLst/>
          </a:prstGeom>
        </p:spPr>
      </p:pic>
    </p:spTree>
    <p:extLst>
      <p:ext uri="{BB962C8B-B14F-4D97-AF65-F5344CB8AC3E}">
        <p14:creationId xmlns:p14="http://schemas.microsoft.com/office/powerpoint/2010/main" val="251708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グループ化 95">
            <a:extLst>
              <a:ext uri="{FF2B5EF4-FFF2-40B4-BE49-F238E27FC236}">
                <a16:creationId xmlns:a16="http://schemas.microsoft.com/office/drawing/2014/main" id="{04BB66D8-AC29-DAF8-AC5E-C9D1F89C9A24}"/>
              </a:ext>
            </a:extLst>
          </p:cNvPr>
          <p:cNvGrpSpPr/>
          <p:nvPr/>
        </p:nvGrpSpPr>
        <p:grpSpPr>
          <a:xfrm>
            <a:off x="68219" y="710874"/>
            <a:ext cx="3960000" cy="2520000"/>
            <a:chOff x="68219" y="710874"/>
            <a:chExt cx="3960000" cy="2520000"/>
          </a:xfrm>
        </p:grpSpPr>
        <p:sp>
          <p:nvSpPr>
            <p:cNvPr id="17" name="正方形/長方形 16">
              <a:extLst>
                <a:ext uri="{FF2B5EF4-FFF2-40B4-BE49-F238E27FC236}">
                  <a16:creationId xmlns:a16="http://schemas.microsoft.com/office/drawing/2014/main" id="{BDFF958F-7894-6329-3420-46661C3B7DC3}"/>
                </a:ext>
              </a:extLst>
            </p:cNvPr>
            <p:cNvSpPr/>
            <p:nvPr/>
          </p:nvSpPr>
          <p:spPr>
            <a:xfrm>
              <a:off x="68219" y="710874"/>
              <a:ext cx="3960000" cy="2520000"/>
            </a:xfrm>
            <a:prstGeom prst="rect">
              <a:avLst/>
            </a:prstGeom>
            <a:solidFill>
              <a:srgbClr val="ABD3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4" name="図 83">
              <a:extLst>
                <a:ext uri="{FF2B5EF4-FFF2-40B4-BE49-F238E27FC236}">
                  <a16:creationId xmlns:a16="http://schemas.microsoft.com/office/drawing/2014/main" id="{06ACA5DF-88F5-99F5-10BA-1071D23EB7F0}"/>
                </a:ext>
              </a:extLst>
            </p:cNvPr>
            <p:cNvPicPr>
              <a:picLocks/>
            </p:cNvPicPr>
            <p:nvPr/>
          </p:nvPicPr>
          <p:blipFill>
            <a:blip r:embed="rId3"/>
            <a:stretch>
              <a:fillRect/>
            </a:stretch>
          </p:blipFill>
          <p:spPr>
            <a:xfrm>
              <a:off x="122219" y="764874"/>
              <a:ext cx="3852000" cy="2412000"/>
            </a:xfrm>
            <a:prstGeom prst="roundRect">
              <a:avLst>
                <a:gd name="adj" fmla="val 4586"/>
              </a:avLst>
            </a:prstGeom>
          </p:spPr>
        </p:pic>
      </p:grpSp>
      <p:grpSp>
        <p:nvGrpSpPr>
          <p:cNvPr id="98" name="グループ化 97">
            <a:extLst>
              <a:ext uri="{FF2B5EF4-FFF2-40B4-BE49-F238E27FC236}">
                <a16:creationId xmlns:a16="http://schemas.microsoft.com/office/drawing/2014/main" id="{BD6F178D-79AA-E250-DB0C-8FDAFC7F2C8A}"/>
              </a:ext>
            </a:extLst>
          </p:cNvPr>
          <p:cNvGrpSpPr/>
          <p:nvPr/>
        </p:nvGrpSpPr>
        <p:grpSpPr>
          <a:xfrm>
            <a:off x="8160428" y="710874"/>
            <a:ext cx="3960000" cy="2520000"/>
            <a:chOff x="8160428" y="710874"/>
            <a:chExt cx="3960000" cy="2520000"/>
          </a:xfrm>
        </p:grpSpPr>
        <p:sp>
          <p:nvSpPr>
            <p:cNvPr id="79" name="正方形/長方形 78">
              <a:extLst>
                <a:ext uri="{FF2B5EF4-FFF2-40B4-BE49-F238E27FC236}">
                  <a16:creationId xmlns:a16="http://schemas.microsoft.com/office/drawing/2014/main" id="{7491D9E4-5253-D5FD-C678-40C4E9A4A410}"/>
                </a:ext>
              </a:extLst>
            </p:cNvPr>
            <p:cNvSpPr/>
            <p:nvPr/>
          </p:nvSpPr>
          <p:spPr>
            <a:xfrm>
              <a:off x="8160428" y="710874"/>
              <a:ext cx="3960000" cy="2520000"/>
            </a:xfrm>
            <a:prstGeom prst="rect">
              <a:avLst/>
            </a:prstGeom>
            <a:solidFill>
              <a:srgbClr val="8DC0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F4DADBEA-88AE-95B0-88B2-901DD2E5BBAF}"/>
                </a:ext>
              </a:extLst>
            </p:cNvPr>
            <p:cNvPicPr>
              <a:picLocks/>
            </p:cNvPicPr>
            <p:nvPr/>
          </p:nvPicPr>
          <p:blipFill>
            <a:blip r:embed="rId4"/>
            <a:stretch>
              <a:fillRect/>
            </a:stretch>
          </p:blipFill>
          <p:spPr>
            <a:xfrm>
              <a:off x="8214226" y="764874"/>
              <a:ext cx="3852000" cy="2412000"/>
            </a:xfrm>
            <a:prstGeom prst="roundRect">
              <a:avLst>
                <a:gd name="adj" fmla="val 4030"/>
              </a:avLst>
            </a:prstGeom>
          </p:spPr>
        </p:pic>
      </p:grpSp>
      <p:grpSp>
        <p:nvGrpSpPr>
          <p:cNvPr id="97" name="グループ化 96">
            <a:extLst>
              <a:ext uri="{FF2B5EF4-FFF2-40B4-BE49-F238E27FC236}">
                <a16:creationId xmlns:a16="http://schemas.microsoft.com/office/drawing/2014/main" id="{A376F21C-8735-E230-EA4C-F6D51780AF58}"/>
              </a:ext>
            </a:extLst>
          </p:cNvPr>
          <p:cNvGrpSpPr/>
          <p:nvPr/>
        </p:nvGrpSpPr>
        <p:grpSpPr>
          <a:xfrm>
            <a:off x="4114323" y="710874"/>
            <a:ext cx="3960000" cy="2520000"/>
            <a:chOff x="4114323" y="710874"/>
            <a:chExt cx="3960000" cy="2520000"/>
          </a:xfrm>
        </p:grpSpPr>
        <p:sp>
          <p:nvSpPr>
            <p:cNvPr id="70" name="正方形/長方形 69">
              <a:extLst>
                <a:ext uri="{FF2B5EF4-FFF2-40B4-BE49-F238E27FC236}">
                  <a16:creationId xmlns:a16="http://schemas.microsoft.com/office/drawing/2014/main" id="{71FAA626-45F2-B6DF-678B-A4E492753E14}"/>
                </a:ext>
              </a:extLst>
            </p:cNvPr>
            <p:cNvSpPr/>
            <p:nvPr/>
          </p:nvSpPr>
          <p:spPr>
            <a:xfrm>
              <a:off x="4114323" y="710874"/>
              <a:ext cx="3960000" cy="2520000"/>
            </a:xfrm>
            <a:prstGeom prst="rect">
              <a:avLst/>
            </a:prstGeom>
            <a:solidFill>
              <a:srgbClr val="C9B5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7" name="図 86">
              <a:extLst>
                <a:ext uri="{FF2B5EF4-FFF2-40B4-BE49-F238E27FC236}">
                  <a16:creationId xmlns:a16="http://schemas.microsoft.com/office/drawing/2014/main" id="{F9C43A2B-DCF9-44D7-29E3-FF1475A6C45F}"/>
                </a:ext>
              </a:extLst>
            </p:cNvPr>
            <p:cNvPicPr>
              <a:picLocks/>
            </p:cNvPicPr>
            <p:nvPr/>
          </p:nvPicPr>
          <p:blipFill>
            <a:blip r:embed="rId5"/>
            <a:stretch>
              <a:fillRect/>
            </a:stretch>
          </p:blipFill>
          <p:spPr>
            <a:xfrm>
              <a:off x="4181778" y="764874"/>
              <a:ext cx="3852000" cy="2412000"/>
            </a:xfrm>
            <a:prstGeom prst="roundRect">
              <a:avLst>
                <a:gd name="adj" fmla="val 4030"/>
              </a:avLst>
            </a:prstGeom>
          </p:spPr>
        </p:pic>
      </p:grpSp>
      <p:sp>
        <p:nvSpPr>
          <p:cNvPr id="9" name="正方形/長方形 8">
            <a:extLst>
              <a:ext uri="{FF2B5EF4-FFF2-40B4-BE49-F238E27FC236}">
                <a16:creationId xmlns:a16="http://schemas.microsoft.com/office/drawing/2014/main" id="{9430AEE6-EC8D-E9E7-A13F-49F8494C1510}"/>
              </a:ext>
            </a:extLst>
          </p:cNvPr>
          <p:cNvSpPr/>
          <p:nvPr/>
        </p:nvSpPr>
        <p:spPr>
          <a:xfrm>
            <a:off x="0" y="0"/>
            <a:ext cx="12192001" cy="54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607A09A6-CC21-87A9-0D6C-686D676130B2}"/>
              </a:ext>
            </a:extLst>
          </p:cNvPr>
          <p:cNvSpPr txBox="1"/>
          <p:nvPr/>
        </p:nvSpPr>
        <p:spPr>
          <a:xfrm>
            <a:off x="8199625" y="5988829"/>
            <a:ext cx="19299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グローバル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スキルアップ❷</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正方形/長方形 67">
            <a:extLst>
              <a:ext uri="{FF2B5EF4-FFF2-40B4-BE49-F238E27FC236}">
                <a16:creationId xmlns:a16="http://schemas.microsoft.com/office/drawing/2014/main" id="{2562A3C0-310D-BBF1-E106-A9D311B67E8A}"/>
              </a:ext>
            </a:extLst>
          </p:cNvPr>
          <p:cNvSpPr/>
          <p:nvPr/>
        </p:nvSpPr>
        <p:spPr>
          <a:xfrm>
            <a:off x="10889372" y="1671826"/>
            <a:ext cx="491579" cy="338400"/>
          </a:xfrm>
          <a:prstGeom prst="rect">
            <a:avLst/>
          </a:prstGeom>
          <a:solidFill>
            <a:srgbClr val="96CBA3">
              <a:alpha val="30196"/>
            </a:srgbClr>
          </a:solidFill>
          <a:ln w="19050">
            <a:solidFill>
              <a:srgbClr val="96C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1" name="正方形/長方形 70">
            <a:extLst>
              <a:ext uri="{FF2B5EF4-FFF2-40B4-BE49-F238E27FC236}">
                <a16:creationId xmlns:a16="http://schemas.microsoft.com/office/drawing/2014/main" id="{9CBB2995-C650-70C3-0F1D-6FB7A7024211}"/>
              </a:ext>
            </a:extLst>
          </p:cNvPr>
          <p:cNvSpPr/>
          <p:nvPr/>
        </p:nvSpPr>
        <p:spPr>
          <a:xfrm>
            <a:off x="6849368" y="1671826"/>
            <a:ext cx="491579" cy="338400"/>
          </a:xfrm>
          <a:prstGeom prst="rect">
            <a:avLst/>
          </a:prstGeom>
          <a:solidFill>
            <a:srgbClr val="3B8DC6">
              <a:alpha val="30196"/>
            </a:srgbClr>
          </a:solidFill>
          <a:ln w="19050">
            <a:solidFill>
              <a:srgbClr val="3B8D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9BDC6BE8-71F8-D203-A40A-18FA25C32826}"/>
              </a:ext>
            </a:extLst>
          </p:cNvPr>
          <p:cNvSpPr/>
          <p:nvPr/>
        </p:nvSpPr>
        <p:spPr>
          <a:xfrm>
            <a:off x="10889372" y="2020662"/>
            <a:ext cx="491579" cy="342000"/>
          </a:xfrm>
          <a:prstGeom prst="rect">
            <a:avLst/>
          </a:prstGeom>
          <a:solidFill>
            <a:srgbClr val="F5C84B">
              <a:alpha val="30196"/>
            </a:srgbClr>
          </a:solidFill>
          <a:ln w="19050">
            <a:solidFill>
              <a:srgbClr val="F5C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4" name="矢印: 右 73">
            <a:extLst>
              <a:ext uri="{FF2B5EF4-FFF2-40B4-BE49-F238E27FC236}">
                <a16:creationId xmlns:a16="http://schemas.microsoft.com/office/drawing/2014/main" id="{CD7D778A-BCA1-C237-FDC8-56CDBF4F6E1B}"/>
              </a:ext>
            </a:extLst>
          </p:cNvPr>
          <p:cNvSpPr/>
          <p:nvPr/>
        </p:nvSpPr>
        <p:spPr>
          <a:xfrm>
            <a:off x="9894350" y="2860422"/>
            <a:ext cx="990000" cy="180000"/>
          </a:xfrm>
          <a:prstGeom prst="rightArrow">
            <a:avLst>
              <a:gd name="adj1" fmla="val 50000"/>
              <a:gd name="adj2" fmla="val 59261"/>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5" name="矢印: 右 74">
            <a:extLst>
              <a:ext uri="{FF2B5EF4-FFF2-40B4-BE49-F238E27FC236}">
                <a16:creationId xmlns:a16="http://schemas.microsoft.com/office/drawing/2014/main" id="{880A0310-F3A2-2833-A5F5-E7351604CE60}"/>
              </a:ext>
            </a:extLst>
          </p:cNvPr>
          <p:cNvSpPr/>
          <p:nvPr/>
        </p:nvSpPr>
        <p:spPr>
          <a:xfrm rot="10800000">
            <a:off x="9407635" y="2860423"/>
            <a:ext cx="499899" cy="180000"/>
          </a:xfrm>
          <a:prstGeom prst="rightArrow">
            <a:avLst>
              <a:gd name="adj1" fmla="val 50000"/>
              <a:gd name="adj2" fmla="val 59261"/>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80" name="直線矢印コネクタ 79">
            <a:extLst>
              <a:ext uri="{FF2B5EF4-FFF2-40B4-BE49-F238E27FC236}">
                <a16:creationId xmlns:a16="http://schemas.microsoft.com/office/drawing/2014/main" id="{2894219E-518E-9E3E-0F23-1FFF0B8398B9}"/>
              </a:ext>
            </a:extLst>
          </p:cNvPr>
          <p:cNvCxnSpPr>
            <a:cxnSpLocks/>
            <a:endCxn id="10" idx="0"/>
          </p:cNvCxnSpPr>
          <p:nvPr/>
        </p:nvCxnSpPr>
        <p:spPr>
          <a:xfrm flipH="1">
            <a:off x="5045812" y="2020662"/>
            <a:ext cx="2082920" cy="1730729"/>
          </a:xfrm>
          <a:prstGeom prst="straightConnector1">
            <a:avLst/>
          </a:prstGeom>
          <a:ln w="19050">
            <a:solidFill>
              <a:srgbClr val="3B8DC6"/>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14F9049D-5B9F-0739-2140-8AF32193690E}"/>
              </a:ext>
            </a:extLst>
          </p:cNvPr>
          <p:cNvCxnSpPr>
            <a:cxnSpLocks/>
            <a:stCxn id="68" idx="1"/>
            <a:endCxn id="13" idx="0"/>
          </p:cNvCxnSpPr>
          <p:nvPr/>
        </p:nvCxnSpPr>
        <p:spPr>
          <a:xfrm flipH="1">
            <a:off x="9164864" y="1841026"/>
            <a:ext cx="1724508" cy="1883365"/>
          </a:xfrm>
          <a:prstGeom prst="straightConnector1">
            <a:avLst/>
          </a:prstGeom>
          <a:ln w="19050">
            <a:solidFill>
              <a:srgbClr val="96CBA3"/>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6012EA70-1F9F-E873-B46C-AAA19A4E64AD}"/>
              </a:ext>
            </a:extLst>
          </p:cNvPr>
          <p:cNvCxnSpPr>
            <a:cxnSpLocks/>
            <a:endCxn id="14" idx="0"/>
          </p:cNvCxnSpPr>
          <p:nvPr/>
        </p:nvCxnSpPr>
        <p:spPr>
          <a:xfrm flipH="1">
            <a:off x="11123192" y="2407854"/>
            <a:ext cx="56162" cy="1316537"/>
          </a:xfrm>
          <a:prstGeom prst="straightConnector1">
            <a:avLst/>
          </a:prstGeom>
          <a:ln w="19050">
            <a:solidFill>
              <a:srgbClr val="F5C84B"/>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3064B47D-BD13-E27E-7F35-8F836A998F55}"/>
              </a:ext>
            </a:extLst>
          </p:cNvPr>
          <p:cNvSpPr/>
          <p:nvPr/>
        </p:nvSpPr>
        <p:spPr>
          <a:xfrm>
            <a:off x="334963" y="39168"/>
            <a:ext cx="4483920" cy="461665"/>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２０２６プログラムスケジュール</a:t>
            </a:r>
            <a:endParaRPr kumimoji="1" lang="ja-JP" altLang="en-US" sz="2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29520013-8D3C-EC83-006F-CAC2E37A7114}"/>
              </a:ext>
            </a:extLst>
          </p:cNvPr>
          <p:cNvSpPr txBox="1"/>
          <p:nvPr/>
        </p:nvSpPr>
        <p:spPr>
          <a:xfrm>
            <a:off x="9784713" y="2840837"/>
            <a:ext cx="693748" cy="20223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7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GLA2026</a:t>
            </a:r>
            <a:endParaRPr kumimoji="1" lang="ja-JP" altLang="en-US" sz="7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16290572-467B-3795-A107-060320A6F365}"/>
              </a:ext>
            </a:extLst>
          </p:cNvPr>
          <p:cNvGrpSpPr/>
          <p:nvPr/>
        </p:nvGrpSpPr>
        <p:grpSpPr>
          <a:xfrm>
            <a:off x="4035855" y="3569784"/>
            <a:ext cx="1945774" cy="3212072"/>
            <a:chOff x="4041860" y="3529114"/>
            <a:chExt cx="1945774" cy="3212072"/>
          </a:xfrm>
        </p:grpSpPr>
        <p:grpSp>
          <p:nvGrpSpPr>
            <p:cNvPr id="67" name="グループ化 66">
              <a:extLst>
                <a:ext uri="{FF2B5EF4-FFF2-40B4-BE49-F238E27FC236}">
                  <a16:creationId xmlns:a16="http://schemas.microsoft.com/office/drawing/2014/main" id="{B59B9C74-8C91-E05D-4846-8D019CDB7BF8}"/>
                </a:ext>
              </a:extLst>
            </p:cNvPr>
            <p:cNvGrpSpPr/>
            <p:nvPr/>
          </p:nvGrpSpPr>
          <p:grpSpPr>
            <a:xfrm>
              <a:off x="4116000" y="3710721"/>
              <a:ext cx="1871634" cy="3030465"/>
              <a:chOff x="4156455" y="3710721"/>
              <a:chExt cx="1871634" cy="3030465"/>
            </a:xfrm>
          </p:grpSpPr>
          <p:sp>
            <p:nvSpPr>
              <p:cNvPr id="10" name="四角形: 角を丸くする 9">
                <a:extLst>
                  <a:ext uri="{FF2B5EF4-FFF2-40B4-BE49-F238E27FC236}">
                    <a16:creationId xmlns:a16="http://schemas.microsoft.com/office/drawing/2014/main" id="{63391064-DCA0-7466-6488-01E973D71FD4}"/>
                  </a:ext>
                </a:extLst>
              </p:cNvPr>
              <p:cNvSpPr/>
              <p:nvPr/>
            </p:nvSpPr>
            <p:spPr>
              <a:xfrm>
                <a:off x="4174172" y="3710721"/>
                <a:ext cx="1836200" cy="689213"/>
              </a:xfrm>
              <a:prstGeom prst="roundRect">
                <a:avLst/>
              </a:prstGeom>
              <a:solidFill>
                <a:srgbClr val="3B8DC6"/>
              </a:solidFill>
              <a:ln>
                <a:solidFill>
                  <a:srgbClr val="3B8D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6.13</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Sat</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16:00-18:00</a:t>
                </a:r>
                <a:endParaRPr kumimoji="1" lang="ja-JP" altLang="en-US" sz="11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1" name="グループ化 60">
                <a:extLst>
                  <a:ext uri="{FF2B5EF4-FFF2-40B4-BE49-F238E27FC236}">
                    <a16:creationId xmlns:a16="http://schemas.microsoft.com/office/drawing/2014/main" id="{C3343EEE-FAF6-53FD-6808-20176048E585}"/>
                  </a:ext>
                </a:extLst>
              </p:cNvPr>
              <p:cNvGrpSpPr/>
              <p:nvPr/>
            </p:nvGrpSpPr>
            <p:grpSpPr>
              <a:xfrm>
                <a:off x="4156455" y="4503250"/>
                <a:ext cx="1871634" cy="2237936"/>
                <a:chOff x="2157453" y="4503250"/>
                <a:chExt cx="1871634" cy="2237936"/>
              </a:xfrm>
            </p:grpSpPr>
            <p:grpSp>
              <p:nvGrpSpPr>
                <p:cNvPr id="27" name="グループ化 26">
                  <a:extLst>
                    <a:ext uri="{FF2B5EF4-FFF2-40B4-BE49-F238E27FC236}">
                      <a16:creationId xmlns:a16="http://schemas.microsoft.com/office/drawing/2014/main" id="{180AAB4F-7700-8FBB-5015-6DEB5635E3D8}"/>
                    </a:ext>
                  </a:extLst>
                </p:cNvPr>
                <p:cNvGrpSpPr/>
                <p:nvPr/>
              </p:nvGrpSpPr>
              <p:grpSpPr>
                <a:xfrm rot="10800000">
                  <a:off x="2175170" y="4503250"/>
                  <a:ext cx="1836200" cy="2237936"/>
                  <a:chOff x="2739496" y="980728"/>
                  <a:chExt cx="1836200" cy="2237936"/>
                </a:xfrm>
              </p:grpSpPr>
              <p:sp>
                <p:nvSpPr>
                  <p:cNvPr id="28" name="二等辺三角形 27">
                    <a:extLst>
                      <a:ext uri="{FF2B5EF4-FFF2-40B4-BE49-F238E27FC236}">
                        <a16:creationId xmlns:a16="http://schemas.microsoft.com/office/drawing/2014/main" id="{E83D11D8-13E9-F357-6807-332FA41E022D}"/>
                      </a:ext>
                    </a:extLst>
                  </p:cNvPr>
                  <p:cNvSpPr/>
                  <p:nvPr/>
                </p:nvSpPr>
                <p:spPr>
                  <a:xfrm rot="10800000">
                    <a:off x="3243949" y="2561604"/>
                    <a:ext cx="827294" cy="657060"/>
                  </a:xfrm>
                  <a:prstGeom prst="triangle">
                    <a:avLst/>
                  </a:prstGeom>
                  <a:solidFill>
                    <a:srgbClr val="3B8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楕円 28">
                    <a:extLst>
                      <a:ext uri="{FF2B5EF4-FFF2-40B4-BE49-F238E27FC236}">
                        <a16:creationId xmlns:a16="http://schemas.microsoft.com/office/drawing/2014/main" id="{04448C81-C88E-C082-2F3B-E76ADC86944D}"/>
                      </a:ext>
                    </a:extLst>
                  </p:cNvPr>
                  <p:cNvSpPr/>
                  <p:nvPr/>
                </p:nvSpPr>
                <p:spPr>
                  <a:xfrm>
                    <a:off x="2739496" y="980728"/>
                    <a:ext cx="1836200" cy="1836200"/>
                  </a:xfrm>
                  <a:prstGeom prst="ellipse">
                    <a:avLst/>
                  </a:prstGeom>
                  <a:solidFill>
                    <a:schemeClr val="bg1"/>
                  </a:solidFill>
                  <a:ln w="38100">
                    <a:solidFill>
                      <a:srgbClr val="3B8D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30" name="図 29">
                  <a:extLst>
                    <a:ext uri="{FF2B5EF4-FFF2-40B4-BE49-F238E27FC236}">
                      <a16:creationId xmlns:a16="http://schemas.microsoft.com/office/drawing/2014/main" id="{7B7FDE27-0915-EE3A-005A-F48C6638D877}"/>
                    </a:ext>
                  </a:extLst>
                </p:cNvPr>
                <p:cNvPicPr>
                  <a:picLocks noChangeAspect="1"/>
                </p:cNvPicPr>
                <p:nvPr/>
              </p:nvPicPr>
              <p:blipFill rotWithShape="1">
                <a:blip r:embed="rId6"/>
                <a:srcRect b="59091"/>
                <a:stretch/>
              </p:blipFill>
              <p:spPr>
                <a:xfrm rot="10800000">
                  <a:off x="2157453" y="5975521"/>
                  <a:ext cx="1871634" cy="765665"/>
                </a:xfrm>
                <a:prstGeom prst="rect">
                  <a:avLst/>
                </a:prstGeom>
              </p:spPr>
            </p:pic>
            <p:sp>
              <p:nvSpPr>
                <p:cNvPr id="31" name="テキスト ボックス 30">
                  <a:extLst>
                    <a:ext uri="{FF2B5EF4-FFF2-40B4-BE49-F238E27FC236}">
                      <a16:creationId xmlns:a16="http://schemas.microsoft.com/office/drawing/2014/main" id="{A48C161A-F7A7-1D24-4B50-67BF0B38B3CF}"/>
                    </a:ext>
                  </a:extLst>
                </p:cNvPr>
                <p:cNvSpPr txBox="1"/>
                <p:nvPr/>
              </p:nvSpPr>
              <p:spPr>
                <a:xfrm>
                  <a:off x="2175170" y="5970412"/>
                  <a:ext cx="1836200" cy="52322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課題研究</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ブラッシュアップ❷</a:t>
                  </a:r>
                </a:p>
              </p:txBody>
            </p:sp>
          </p:grpSp>
        </p:grpSp>
        <p:sp>
          <p:nvSpPr>
            <p:cNvPr id="32" name="テキスト ボックス 31">
              <a:extLst>
                <a:ext uri="{FF2B5EF4-FFF2-40B4-BE49-F238E27FC236}">
                  <a16:creationId xmlns:a16="http://schemas.microsoft.com/office/drawing/2014/main" id="{BB9DC3DC-FCFF-1545-F2C4-CDE27E12BDF2}"/>
                </a:ext>
              </a:extLst>
            </p:cNvPr>
            <p:cNvSpPr txBox="1"/>
            <p:nvPr/>
          </p:nvSpPr>
          <p:spPr>
            <a:xfrm>
              <a:off x="4142576" y="5093946"/>
              <a:ext cx="1836200" cy="82913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B8DC6"/>
                  </a:solidFill>
                  <a:effectLst/>
                  <a:uLnTx/>
                  <a:uFillTx/>
                  <a:latin typeface="BIZ UDPゴシック" panose="020B0400000000000000" pitchFamily="50" charset="-128"/>
                  <a:ea typeface="BIZ UDPゴシック" panose="020B0400000000000000" pitchFamily="50" charset="-128"/>
                  <a:cs typeface="+mn-cs"/>
                </a:rPr>
                <a:t>発表スライド</a:t>
              </a:r>
              <a:r>
                <a:rPr kumimoji="1" lang="en-US" altLang="ja-JP" sz="1400" b="1" i="0" u="none" strike="noStrike" kern="1200" cap="none" spc="0" normalizeH="0" baseline="0" noProof="0">
                  <a:ln>
                    <a:noFill/>
                  </a:ln>
                  <a:solidFill>
                    <a:srgbClr val="3B8DC6"/>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B8DC6"/>
                  </a:solidFill>
                  <a:effectLst/>
                  <a:uLnTx/>
                  <a:uFillTx/>
                  <a:latin typeface="BIZ UDPゴシック" panose="020B0400000000000000" pitchFamily="50" charset="-128"/>
                  <a:ea typeface="BIZ UDPゴシック" panose="020B0400000000000000" pitchFamily="50" charset="-128"/>
                  <a:cs typeface="+mn-cs"/>
                </a:rPr>
                <a:t>ポスターの</a:t>
              </a:r>
              <a:endParaRPr kumimoji="1" lang="en-US" altLang="ja-JP" sz="1400" b="1" i="0" u="none" strike="noStrike" kern="1200" cap="none" spc="0" normalizeH="0" baseline="0" noProof="0">
                <a:ln>
                  <a:noFill/>
                </a:ln>
                <a:solidFill>
                  <a:srgbClr val="3B8DC6"/>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B8DC6"/>
                  </a:solidFill>
                  <a:effectLst/>
                  <a:uLnTx/>
                  <a:uFillTx/>
                  <a:latin typeface="BIZ UDPゴシック" panose="020B0400000000000000" pitchFamily="50" charset="-128"/>
                  <a:ea typeface="BIZ UDPゴシック" panose="020B0400000000000000" pitchFamily="50" charset="-128"/>
                  <a:cs typeface="+mn-cs"/>
                </a:rPr>
                <a:t>ブラッシュアップ</a:t>
              </a:r>
              <a:endParaRPr kumimoji="1" lang="en-US" altLang="ja-JP" sz="1400" b="1" i="0" u="none" strike="noStrike" kern="1200" cap="none" spc="0" normalizeH="0" baseline="0" noProof="0">
                <a:ln>
                  <a:noFill/>
                </a:ln>
                <a:solidFill>
                  <a:srgbClr val="3B8DC6"/>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27" name="グループ化 126">
              <a:extLst>
                <a:ext uri="{FF2B5EF4-FFF2-40B4-BE49-F238E27FC236}">
                  <a16:creationId xmlns:a16="http://schemas.microsoft.com/office/drawing/2014/main" id="{24032635-4B91-A83B-11F0-B8EEC9DAC8ED}"/>
                </a:ext>
              </a:extLst>
            </p:cNvPr>
            <p:cNvGrpSpPr/>
            <p:nvPr/>
          </p:nvGrpSpPr>
          <p:grpSpPr>
            <a:xfrm>
              <a:off x="4041860" y="3529114"/>
              <a:ext cx="360000" cy="360000"/>
              <a:chOff x="3678585" y="3218775"/>
              <a:chExt cx="360000" cy="360000"/>
            </a:xfrm>
          </p:grpSpPr>
          <p:sp>
            <p:nvSpPr>
              <p:cNvPr id="112" name="楕円 111">
                <a:extLst>
                  <a:ext uri="{FF2B5EF4-FFF2-40B4-BE49-F238E27FC236}">
                    <a16:creationId xmlns:a16="http://schemas.microsoft.com/office/drawing/2014/main" id="{DB3C88C0-17D2-324F-7003-3FB8AEE7CF5F}"/>
                  </a:ext>
                </a:extLst>
              </p:cNvPr>
              <p:cNvSpPr/>
              <p:nvPr/>
            </p:nvSpPr>
            <p:spPr>
              <a:xfrm>
                <a:off x="3678585" y="3218775"/>
                <a:ext cx="360000" cy="360000"/>
              </a:xfrm>
              <a:prstGeom prst="ellipse">
                <a:avLst/>
              </a:prstGeom>
              <a:solidFill>
                <a:srgbClr val="3B8D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3" name="楕円 112">
                <a:extLst>
                  <a:ext uri="{FF2B5EF4-FFF2-40B4-BE49-F238E27FC236}">
                    <a16:creationId xmlns:a16="http://schemas.microsoft.com/office/drawing/2014/main" id="{BE1A5FC0-39CA-A3D5-9614-B9959E254DDB}"/>
                  </a:ext>
                </a:extLst>
              </p:cNvPr>
              <p:cNvSpPr>
                <a:spLocks noChangeAspect="1"/>
              </p:cNvSpPr>
              <p:nvPr/>
            </p:nvSpPr>
            <p:spPr>
              <a:xfrm>
                <a:off x="3705585" y="3245775"/>
                <a:ext cx="306000" cy="306000"/>
              </a:xfrm>
              <a:prstGeom prst="ellipse">
                <a:avLst/>
              </a:prstGeom>
              <a:solidFill>
                <a:srgbClr val="3B8DC6"/>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0B390CE4-0946-A4AC-5ECE-589A5363E0E1}"/>
                  </a:ext>
                </a:extLst>
              </p:cNvPr>
              <p:cNvSpPr txBox="1"/>
              <p:nvPr/>
            </p:nvSpPr>
            <p:spPr>
              <a:xfrm>
                <a:off x="3687378" y="3249016"/>
                <a:ext cx="341761"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Noto Sans JP DemiLight" panose="020B0200000000000000" pitchFamily="50" charset="-128"/>
                    <a:ea typeface="Noto Sans JP DemiLight" panose="020B0200000000000000" pitchFamily="50" charset="-128"/>
                    <a:cs typeface="+mn-cs"/>
                  </a:rPr>
                  <a:t>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2</a:t>
                </a:r>
                <a:endParaRPr kumimoji="1" lang="ja-JP" altLang="en-US"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grpSp>
        <p:nvGrpSpPr>
          <p:cNvPr id="65" name="グループ化 64">
            <a:extLst>
              <a:ext uri="{FF2B5EF4-FFF2-40B4-BE49-F238E27FC236}">
                <a16:creationId xmlns:a16="http://schemas.microsoft.com/office/drawing/2014/main" id="{DC4AC185-AA5E-792D-C8CF-3BC2FB24C887}"/>
              </a:ext>
            </a:extLst>
          </p:cNvPr>
          <p:cNvGrpSpPr/>
          <p:nvPr/>
        </p:nvGrpSpPr>
        <p:grpSpPr>
          <a:xfrm>
            <a:off x="8058891" y="3542784"/>
            <a:ext cx="4000118" cy="3212072"/>
            <a:chOff x="6035707" y="3529114"/>
            <a:chExt cx="4000118" cy="3212072"/>
          </a:xfrm>
        </p:grpSpPr>
        <p:grpSp>
          <p:nvGrpSpPr>
            <p:cNvPr id="58" name="グループ化 57">
              <a:extLst>
                <a:ext uri="{FF2B5EF4-FFF2-40B4-BE49-F238E27FC236}">
                  <a16:creationId xmlns:a16="http://schemas.microsoft.com/office/drawing/2014/main" id="{38E28FD3-FDBE-6C67-171A-C57030BA9677}"/>
                </a:ext>
              </a:extLst>
            </p:cNvPr>
            <p:cNvGrpSpPr/>
            <p:nvPr/>
          </p:nvGrpSpPr>
          <p:grpSpPr>
            <a:xfrm>
              <a:off x="6205863" y="3710721"/>
              <a:ext cx="1871634" cy="3030465"/>
              <a:chOff x="6073705" y="3710721"/>
              <a:chExt cx="1871634" cy="3030465"/>
            </a:xfrm>
          </p:grpSpPr>
          <p:sp>
            <p:nvSpPr>
              <p:cNvPr id="13" name="四角形: 角を丸くする 12">
                <a:extLst>
                  <a:ext uri="{FF2B5EF4-FFF2-40B4-BE49-F238E27FC236}">
                    <a16:creationId xmlns:a16="http://schemas.microsoft.com/office/drawing/2014/main" id="{EFABCC45-D408-3D8B-E49E-1AE4FBDF12D0}"/>
                  </a:ext>
                </a:extLst>
              </p:cNvPr>
              <p:cNvSpPr/>
              <p:nvPr/>
            </p:nvSpPr>
            <p:spPr>
              <a:xfrm>
                <a:off x="6091422" y="3710721"/>
                <a:ext cx="1836200" cy="689213"/>
              </a:xfrm>
              <a:prstGeom prst="roundRect">
                <a:avLst/>
              </a:prstGeom>
              <a:solidFill>
                <a:srgbClr val="96CBA3"/>
              </a:solidFill>
              <a:ln>
                <a:solidFill>
                  <a:srgbClr val="96C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7.11</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Sat</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16:00-18:00</a:t>
                </a:r>
                <a:endParaRPr kumimoji="1" lang="ja-JP" altLang="en-US" sz="11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FE8C5B32-AADF-27E2-5898-24136A7B0B97}"/>
                  </a:ext>
                </a:extLst>
              </p:cNvPr>
              <p:cNvGrpSpPr/>
              <p:nvPr/>
            </p:nvGrpSpPr>
            <p:grpSpPr>
              <a:xfrm>
                <a:off x="6073705" y="4503250"/>
                <a:ext cx="1871634" cy="2237936"/>
                <a:chOff x="4143217" y="4503250"/>
                <a:chExt cx="1871634" cy="2237936"/>
              </a:xfrm>
            </p:grpSpPr>
            <p:grpSp>
              <p:nvGrpSpPr>
                <p:cNvPr id="33" name="グループ化 32">
                  <a:extLst>
                    <a:ext uri="{FF2B5EF4-FFF2-40B4-BE49-F238E27FC236}">
                      <a16:creationId xmlns:a16="http://schemas.microsoft.com/office/drawing/2014/main" id="{0CE4A62D-0695-1F94-F526-E4AA84897DF5}"/>
                    </a:ext>
                  </a:extLst>
                </p:cNvPr>
                <p:cNvGrpSpPr/>
                <p:nvPr/>
              </p:nvGrpSpPr>
              <p:grpSpPr>
                <a:xfrm rot="10800000">
                  <a:off x="4160934" y="4503250"/>
                  <a:ext cx="1836200" cy="2237936"/>
                  <a:chOff x="4856163" y="980728"/>
                  <a:chExt cx="1836200" cy="2237936"/>
                </a:xfrm>
              </p:grpSpPr>
              <p:sp>
                <p:nvSpPr>
                  <p:cNvPr id="34" name="二等辺三角形 33">
                    <a:extLst>
                      <a:ext uri="{FF2B5EF4-FFF2-40B4-BE49-F238E27FC236}">
                        <a16:creationId xmlns:a16="http://schemas.microsoft.com/office/drawing/2014/main" id="{71275683-D4AB-26F0-6D34-8A3D8A7A80C1}"/>
                      </a:ext>
                    </a:extLst>
                  </p:cNvPr>
                  <p:cNvSpPr/>
                  <p:nvPr/>
                </p:nvSpPr>
                <p:spPr>
                  <a:xfrm rot="10800000">
                    <a:off x="5360616" y="2561604"/>
                    <a:ext cx="827294" cy="657060"/>
                  </a:xfrm>
                  <a:prstGeom prst="triangle">
                    <a:avLst/>
                  </a:prstGeom>
                  <a:solidFill>
                    <a:srgbClr val="96C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楕円 34">
                    <a:extLst>
                      <a:ext uri="{FF2B5EF4-FFF2-40B4-BE49-F238E27FC236}">
                        <a16:creationId xmlns:a16="http://schemas.microsoft.com/office/drawing/2014/main" id="{E2FA3EF8-EB77-5B7A-D520-2B18B044B362}"/>
                      </a:ext>
                    </a:extLst>
                  </p:cNvPr>
                  <p:cNvSpPr/>
                  <p:nvPr/>
                </p:nvSpPr>
                <p:spPr>
                  <a:xfrm>
                    <a:off x="4856163" y="980728"/>
                    <a:ext cx="1836200" cy="1836200"/>
                  </a:xfrm>
                  <a:prstGeom prst="ellipse">
                    <a:avLst/>
                  </a:prstGeom>
                  <a:solidFill>
                    <a:schemeClr val="bg1"/>
                  </a:solidFill>
                  <a:ln w="38100">
                    <a:solidFill>
                      <a:srgbClr val="96C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36" name="図 35">
                  <a:extLst>
                    <a:ext uri="{FF2B5EF4-FFF2-40B4-BE49-F238E27FC236}">
                      <a16:creationId xmlns:a16="http://schemas.microsoft.com/office/drawing/2014/main" id="{F00F23F3-1B9D-7D9A-BEB7-01F285A63D49}"/>
                    </a:ext>
                  </a:extLst>
                </p:cNvPr>
                <p:cNvPicPr>
                  <a:picLocks noChangeAspect="1"/>
                </p:cNvPicPr>
                <p:nvPr/>
              </p:nvPicPr>
              <p:blipFill rotWithShape="1">
                <a:blip r:embed="rId7"/>
                <a:srcRect b="59091"/>
                <a:stretch/>
              </p:blipFill>
              <p:spPr>
                <a:xfrm rot="10800000">
                  <a:off x="4143217" y="5975521"/>
                  <a:ext cx="1871634" cy="765665"/>
                </a:xfrm>
                <a:prstGeom prst="rect">
                  <a:avLst/>
                </a:prstGeom>
              </p:spPr>
            </p:pic>
          </p:grpSp>
        </p:grpSp>
        <p:sp>
          <p:nvSpPr>
            <p:cNvPr id="38" name="テキスト ボックス 37">
              <a:extLst>
                <a:ext uri="{FF2B5EF4-FFF2-40B4-BE49-F238E27FC236}">
                  <a16:creationId xmlns:a16="http://schemas.microsoft.com/office/drawing/2014/main" id="{4854A26F-F389-AD37-EBDB-684AA461FF2F}"/>
                </a:ext>
              </a:extLst>
            </p:cNvPr>
            <p:cNvSpPr txBox="1"/>
            <p:nvPr/>
          </p:nvSpPr>
          <p:spPr>
            <a:xfrm>
              <a:off x="6223580" y="5112363"/>
              <a:ext cx="1836200" cy="82913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96CBA3"/>
                  </a:solidFill>
                  <a:effectLst/>
                  <a:uLnTx/>
                  <a:uFillTx/>
                  <a:latin typeface="BIZ UDPゴシック" panose="020B0400000000000000" pitchFamily="50" charset="-128"/>
                  <a:ea typeface="BIZ UDPゴシック" panose="020B0400000000000000" pitchFamily="50" charset="-128"/>
                  <a:cs typeface="+mn-cs"/>
                </a:rPr>
                <a:t>英語プレゼンの</a:t>
              </a:r>
              <a:endParaRPr kumimoji="1" lang="en-US" altLang="ja-JP" sz="1400" b="1" i="0" u="none" strike="noStrike" kern="1200" cap="none" spc="0" normalizeH="0" baseline="0" noProof="0">
                <a:ln>
                  <a:noFill/>
                </a:ln>
                <a:solidFill>
                  <a:srgbClr val="96CBA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96CBA3"/>
                  </a:solidFill>
                  <a:effectLst/>
                  <a:uLnTx/>
                  <a:uFillTx/>
                  <a:latin typeface="BIZ UDPゴシック" panose="020B0400000000000000" pitchFamily="50" charset="-128"/>
                  <a:ea typeface="BIZ UDPゴシック" panose="020B0400000000000000" pitchFamily="50" charset="-128"/>
                  <a:cs typeface="+mn-cs"/>
                </a:rPr>
                <a:t>デリバリースキル</a:t>
              </a:r>
              <a:endParaRPr kumimoji="1" lang="en-US" altLang="ja-JP" sz="1400" b="1" i="0" u="none" strike="noStrike" kern="1200" cap="none" spc="0" normalizeH="0" baseline="0" noProof="0">
                <a:ln>
                  <a:noFill/>
                </a:ln>
                <a:solidFill>
                  <a:srgbClr val="96CBA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96CBA3"/>
                  </a:solidFill>
                  <a:effectLst/>
                  <a:uLnTx/>
                  <a:uFillTx/>
                  <a:latin typeface="BIZ UDPゴシック" panose="020B0400000000000000" pitchFamily="50" charset="-128"/>
                  <a:ea typeface="BIZ UDPゴシック" panose="020B0400000000000000" pitchFamily="50" charset="-128"/>
                  <a:cs typeface="+mn-cs"/>
                </a:rPr>
                <a:t>アップ講座</a:t>
              </a:r>
            </a:p>
          </p:txBody>
        </p:sp>
        <p:grpSp>
          <p:nvGrpSpPr>
            <p:cNvPr id="55" name="グループ化 54">
              <a:extLst>
                <a:ext uri="{FF2B5EF4-FFF2-40B4-BE49-F238E27FC236}">
                  <a16:creationId xmlns:a16="http://schemas.microsoft.com/office/drawing/2014/main" id="{9D5C8E7C-79C1-8C9F-27CA-8D5722C89174}"/>
                </a:ext>
              </a:extLst>
            </p:cNvPr>
            <p:cNvGrpSpPr/>
            <p:nvPr/>
          </p:nvGrpSpPr>
          <p:grpSpPr>
            <a:xfrm>
              <a:off x="6035707" y="3529114"/>
              <a:ext cx="4000118" cy="3212072"/>
              <a:chOff x="6035707" y="3529114"/>
              <a:chExt cx="4000118" cy="3212072"/>
            </a:xfrm>
          </p:grpSpPr>
          <p:grpSp>
            <p:nvGrpSpPr>
              <p:cNvPr id="57" name="グループ化 56">
                <a:extLst>
                  <a:ext uri="{FF2B5EF4-FFF2-40B4-BE49-F238E27FC236}">
                    <a16:creationId xmlns:a16="http://schemas.microsoft.com/office/drawing/2014/main" id="{0E53D153-C3CE-D6F9-2F31-218E1F941231}"/>
                  </a:ext>
                </a:extLst>
              </p:cNvPr>
              <p:cNvGrpSpPr/>
              <p:nvPr/>
            </p:nvGrpSpPr>
            <p:grpSpPr>
              <a:xfrm>
                <a:off x="6212999" y="3710721"/>
                <a:ext cx="3822826" cy="3030465"/>
                <a:chOff x="6211212" y="3710721"/>
                <a:chExt cx="3822826" cy="3030465"/>
              </a:xfrm>
            </p:grpSpPr>
            <p:sp>
              <p:nvSpPr>
                <p:cNvPr id="14" name="四角形: 角を丸くする 13">
                  <a:extLst>
                    <a:ext uri="{FF2B5EF4-FFF2-40B4-BE49-F238E27FC236}">
                      <a16:creationId xmlns:a16="http://schemas.microsoft.com/office/drawing/2014/main" id="{28981DBD-F838-E5BD-A074-77B1C927F30C}"/>
                    </a:ext>
                  </a:extLst>
                </p:cNvPr>
                <p:cNvSpPr/>
                <p:nvPr/>
              </p:nvSpPr>
              <p:spPr>
                <a:xfrm>
                  <a:off x="8180121" y="3710721"/>
                  <a:ext cx="1836200" cy="689213"/>
                </a:xfrm>
                <a:prstGeom prst="roundRect">
                  <a:avLst/>
                </a:prstGeom>
                <a:solidFill>
                  <a:srgbClr val="F5C84B"/>
                </a:solidFill>
                <a:ln>
                  <a:solidFill>
                    <a:srgbClr val="F5C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7.18</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Sat</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16:00-18:00</a:t>
                  </a:r>
                  <a:endParaRPr kumimoji="1" lang="ja-JP" altLang="en-US" sz="11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3" name="グループ化 62">
                  <a:extLst>
                    <a:ext uri="{FF2B5EF4-FFF2-40B4-BE49-F238E27FC236}">
                      <a16:creationId xmlns:a16="http://schemas.microsoft.com/office/drawing/2014/main" id="{438ED21D-9D83-8A71-94B5-C8D5CD3895D6}"/>
                    </a:ext>
                  </a:extLst>
                </p:cNvPr>
                <p:cNvGrpSpPr/>
                <p:nvPr/>
              </p:nvGrpSpPr>
              <p:grpSpPr>
                <a:xfrm>
                  <a:off x="6211212" y="4503250"/>
                  <a:ext cx="3822826" cy="2237936"/>
                  <a:chOff x="4206952" y="4503250"/>
                  <a:chExt cx="3822826" cy="2237936"/>
                </a:xfrm>
              </p:grpSpPr>
              <p:sp>
                <p:nvSpPr>
                  <p:cNvPr id="39" name="二等辺三角形 38">
                    <a:extLst>
                      <a:ext uri="{FF2B5EF4-FFF2-40B4-BE49-F238E27FC236}">
                        <a16:creationId xmlns:a16="http://schemas.microsoft.com/office/drawing/2014/main" id="{8457A991-735F-E6B0-9E8B-61712581FA71}"/>
                      </a:ext>
                    </a:extLst>
                  </p:cNvPr>
                  <p:cNvSpPr/>
                  <p:nvPr/>
                </p:nvSpPr>
                <p:spPr>
                  <a:xfrm>
                    <a:off x="6680314" y="4503250"/>
                    <a:ext cx="827294" cy="657060"/>
                  </a:xfrm>
                  <a:prstGeom prst="triangle">
                    <a:avLst/>
                  </a:prstGeom>
                  <a:solidFill>
                    <a:srgbClr val="F5C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楕円 39">
                    <a:extLst>
                      <a:ext uri="{FF2B5EF4-FFF2-40B4-BE49-F238E27FC236}">
                        <a16:creationId xmlns:a16="http://schemas.microsoft.com/office/drawing/2014/main" id="{7BF95F77-0AA4-7E93-0BE9-DDE5A4370184}"/>
                      </a:ext>
                    </a:extLst>
                  </p:cNvPr>
                  <p:cNvSpPr/>
                  <p:nvPr/>
                </p:nvSpPr>
                <p:spPr>
                  <a:xfrm rot="10800000" flipV="1">
                    <a:off x="6175861" y="4868721"/>
                    <a:ext cx="1836200" cy="1836200"/>
                  </a:xfrm>
                  <a:prstGeom prst="ellipse">
                    <a:avLst/>
                  </a:prstGeom>
                  <a:solidFill>
                    <a:schemeClr val="bg1"/>
                  </a:solidFill>
                  <a:ln w="38100">
                    <a:solidFill>
                      <a:srgbClr val="F5C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41" name="図 40">
                    <a:extLst>
                      <a:ext uri="{FF2B5EF4-FFF2-40B4-BE49-F238E27FC236}">
                        <a16:creationId xmlns:a16="http://schemas.microsoft.com/office/drawing/2014/main" id="{FD11C533-6173-D50E-0D21-CA6B03AC259A}"/>
                      </a:ext>
                    </a:extLst>
                  </p:cNvPr>
                  <p:cNvPicPr>
                    <a:picLocks noChangeAspect="1"/>
                  </p:cNvPicPr>
                  <p:nvPr/>
                </p:nvPicPr>
                <p:blipFill rotWithShape="1">
                  <a:blip r:embed="rId8"/>
                  <a:srcRect t="58564"/>
                  <a:stretch/>
                </p:blipFill>
                <p:spPr>
                  <a:xfrm>
                    <a:off x="6158144" y="5965664"/>
                    <a:ext cx="1871634" cy="775522"/>
                  </a:xfrm>
                  <a:prstGeom prst="rect">
                    <a:avLst/>
                  </a:prstGeom>
                </p:spPr>
              </p:pic>
              <p:sp>
                <p:nvSpPr>
                  <p:cNvPr id="43" name="テキスト ボックス 42">
                    <a:extLst>
                      <a:ext uri="{FF2B5EF4-FFF2-40B4-BE49-F238E27FC236}">
                        <a16:creationId xmlns:a16="http://schemas.microsoft.com/office/drawing/2014/main" id="{87302308-2EFE-C6CD-E6B7-954438F1CDA3}"/>
                      </a:ext>
                    </a:extLst>
                  </p:cNvPr>
                  <p:cNvSpPr txBox="1"/>
                  <p:nvPr/>
                </p:nvSpPr>
                <p:spPr>
                  <a:xfrm>
                    <a:off x="4206952" y="5988829"/>
                    <a:ext cx="19299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グローバル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スキルアップ❶</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42" name="テキスト ボックス 41">
                <a:extLst>
                  <a:ext uri="{FF2B5EF4-FFF2-40B4-BE49-F238E27FC236}">
                    <a16:creationId xmlns:a16="http://schemas.microsoft.com/office/drawing/2014/main" id="{B4227611-C4BB-72CA-322E-78BD7129947D}"/>
                  </a:ext>
                </a:extLst>
              </p:cNvPr>
              <p:cNvSpPr txBox="1"/>
              <p:nvPr/>
            </p:nvSpPr>
            <p:spPr>
              <a:xfrm>
                <a:off x="8190767" y="5266151"/>
                <a:ext cx="1836200" cy="57060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cs typeface="+mn-cs"/>
                  </a:rPr>
                  <a:t>発表における</a:t>
                </a:r>
                <a:endParaRPr kumimoji="1" lang="en-US" altLang="ja-JP" sz="14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14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4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cs typeface="+mn-cs"/>
                  </a:rPr>
                  <a:t>講座</a:t>
                </a:r>
              </a:p>
            </p:txBody>
          </p:sp>
          <p:grpSp>
            <p:nvGrpSpPr>
              <p:cNvPr id="128" name="グループ化 127">
                <a:extLst>
                  <a:ext uri="{FF2B5EF4-FFF2-40B4-BE49-F238E27FC236}">
                    <a16:creationId xmlns:a16="http://schemas.microsoft.com/office/drawing/2014/main" id="{2CC32CD2-6253-5A1E-1D7D-909F73A07D65}"/>
                  </a:ext>
                </a:extLst>
              </p:cNvPr>
              <p:cNvGrpSpPr/>
              <p:nvPr/>
            </p:nvGrpSpPr>
            <p:grpSpPr>
              <a:xfrm>
                <a:off x="6035707" y="3529114"/>
                <a:ext cx="360000" cy="360000"/>
                <a:chOff x="5709822" y="3185628"/>
                <a:chExt cx="360000" cy="360000"/>
              </a:xfrm>
            </p:grpSpPr>
            <p:sp>
              <p:nvSpPr>
                <p:cNvPr id="114" name="楕円 113">
                  <a:extLst>
                    <a:ext uri="{FF2B5EF4-FFF2-40B4-BE49-F238E27FC236}">
                      <a16:creationId xmlns:a16="http://schemas.microsoft.com/office/drawing/2014/main" id="{75E3BBA5-5957-3F42-E36A-7A9DAAECED7A}"/>
                    </a:ext>
                  </a:extLst>
                </p:cNvPr>
                <p:cNvSpPr/>
                <p:nvPr/>
              </p:nvSpPr>
              <p:spPr>
                <a:xfrm>
                  <a:off x="5709822" y="3185628"/>
                  <a:ext cx="360000" cy="360000"/>
                </a:xfrm>
                <a:prstGeom prst="ellipse">
                  <a:avLst/>
                </a:prstGeom>
                <a:solidFill>
                  <a:srgbClr val="96C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5" name="楕円 114">
                  <a:extLst>
                    <a:ext uri="{FF2B5EF4-FFF2-40B4-BE49-F238E27FC236}">
                      <a16:creationId xmlns:a16="http://schemas.microsoft.com/office/drawing/2014/main" id="{2EB7AC95-E9E0-C534-DD95-F34C7D1463A9}"/>
                    </a:ext>
                  </a:extLst>
                </p:cNvPr>
                <p:cNvSpPr>
                  <a:spLocks noChangeAspect="1"/>
                </p:cNvSpPr>
                <p:nvPr/>
              </p:nvSpPr>
              <p:spPr>
                <a:xfrm>
                  <a:off x="5736822" y="3212628"/>
                  <a:ext cx="306000" cy="306000"/>
                </a:xfrm>
                <a:prstGeom prst="ellipse">
                  <a:avLst/>
                </a:prstGeom>
                <a:solidFill>
                  <a:srgbClr val="96CBA3"/>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EE84448C-509A-E166-CD10-E0CD89C2A635}"/>
                    </a:ext>
                  </a:extLst>
                </p:cNvPr>
                <p:cNvSpPr txBox="1"/>
                <p:nvPr/>
              </p:nvSpPr>
              <p:spPr>
                <a:xfrm>
                  <a:off x="5709822" y="3205292"/>
                  <a:ext cx="354584"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Noto Sans JP DemiLight" panose="020B0200000000000000" pitchFamily="50" charset="-128"/>
                      <a:ea typeface="Noto Sans JP DemiLight" panose="020B0200000000000000" pitchFamily="50" charset="-128"/>
                      <a:cs typeface="+mn-cs"/>
                    </a:rPr>
                    <a:t>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3</a:t>
                  </a:r>
                  <a:endParaRPr kumimoji="1" lang="ja-JP" altLang="en-US"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129" name="グループ化 128">
                <a:extLst>
                  <a:ext uri="{FF2B5EF4-FFF2-40B4-BE49-F238E27FC236}">
                    <a16:creationId xmlns:a16="http://schemas.microsoft.com/office/drawing/2014/main" id="{4254954F-A31B-54AF-31D7-58FBC5ECEB99}"/>
                  </a:ext>
                </a:extLst>
              </p:cNvPr>
              <p:cNvGrpSpPr/>
              <p:nvPr/>
            </p:nvGrpSpPr>
            <p:grpSpPr>
              <a:xfrm>
                <a:off x="8085072" y="3529114"/>
                <a:ext cx="362483" cy="360000"/>
                <a:chOff x="8137072" y="3207711"/>
                <a:chExt cx="362483" cy="360000"/>
              </a:xfrm>
            </p:grpSpPr>
            <p:sp>
              <p:nvSpPr>
                <p:cNvPr id="116" name="楕円 115">
                  <a:extLst>
                    <a:ext uri="{FF2B5EF4-FFF2-40B4-BE49-F238E27FC236}">
                      <a16:creationId xmlns:a16="http://schemas.microsoft.com/office/drawing/2014/main" id="{D389F3ED-1858-BAE7-0F72-3ECEC7EEAF9F}"/>
                    </a:ext>
                  </a:extLst>
                </p:cNvPr>
                <p:cNvSpPr/>
                <p:nvPr/>
              </p:nvSpPr>
              <p:spPr>
                <a:xfrm>
                  <a:off x="8137072" y="3207711"/>
                  <a:ext cx="360000" cy="360000"/>
                </a:xfrm>
                <a:prstGeom prst="ellipse">
                  <a:avLst/>
                </a:prstGeom>
                <a:solidFill>
                  <a:srgbClr val="F5C8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7" name="楕円 116">
                  <a:extLst>
                    <a:ext uri="{FF2B5EF4-FFF2-40B4-BE49-F238E27FC236}">
                      <a16:creationId xmlns:a16="http://schemas.microsoft.com/office/drawing/2014/main" id="{A7CDCB62-3A84-84BE-6387-1B77E0E6AEDE}"/>
                    </a:ext>
                  </a:extLst>
                </p:cNvPr>
                <p:cNvSpPr>
                  <a:spLocks noChangeAspect="1"/>
                </p:cNvSpPr>
                <p:nvPr/>
              </p:nvSpPr>
              <p:spPr>
                <a:xfrm>
                  <a:off x="8164072" y="3234711"/>
                  <a:ext cx="306000" cy="306000"/>
                </a:xfrm>
                <a:prstGeom prst="ellipse">
                  <a:avLst/>
                </a:prstGeom>
                <a:solidFill>
                  <a:srgbClr val="F5C84B"/>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2" name="テキスト ボックス 121">
                  <a:extLst>
                    <a:ext uri="{FF2B5EF4-FFF2-40B4-BE49-F238E27FC236}">
                      <a16:creationId xmlns:a16="http://schemas.microsoft.com/office/drawing/2014/main" id="{C95EFC45-C997-A19F-F246-D2078B2F2FE4}"/>
                    </a:ext>
                  </a:extLst>
                </p:cNvPr>
                <p:cNvSpPr txBox="1"/>
                <p:nvPr/>
              </p:nvSpPr>
              <p:spPr>
                <a:xfrm>
                  <a:off x="8144971" y="3226128"/>
                  <a:ext cx="354584"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Noto Sans JP DemiLight" panose="020B0200000000000000" pitchFamily="50" charset="-128"/>
                      <a:ea typeface="Noto Sans JP DemiLight" panose="020B0200000000000000" pitchFamily="50" charset="-128"/>
                      <a:cs typeface="+mn-cs"/>
                    </a:rPr>
                    <a:t>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4</a:t>
                  </a:r>
                  <a:endParaRPr kumimoji="1" lang="ja-JP" altLang="en-US"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grpSp>
      <p:sp>
        <p:nvSpPr>
          <p:cNvPr id="72" name="正方形/長方形 71">
            <a:extLst>
              <a:ext uri="{FF2B5EF4-FFF2-40B4-BE49-F238E27FC236}">
                <a16:creationId xmlns:a16="http://schemas.microsoft.com/office/drawing/2014/main" id="{92A5C41A-D48A-8E7F-4AC5-97A17F15410A}"/>
              </a:ext>
            </a:extLst>
          </p:cNvPr>
          <p:cNvSpPr/>
          <p:nvPr/>
        </p:nvSpPr>
        <p:spPr>
          <a:xfrm>
            <a:off x="5866210" y="2006992"/>
            <a:ext cx="491579" cy="342000"/>
          </a:xfrm>
          <a:prstGeom prst="rect">
            <a:avLst/>
          </a:prstGeom>
          <a:solidFill>
            <a:srgbClr val="F298BA">
              <a:alpha val="30196"/>
            </a:srgbClr>
          </a:solidFill>
          <a:ln w="19050">
            <a:solidFill>
              <a:srgbClr val="F298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89" name="直線矢印コネクタ 88">
            <a:extLst>
              <a:ext uri="{FF2B5EF4-FFF2-40B4-BE49-F238E27FC236}">
                <a16:creationId xmlns:a16="http://schemas.microsoft.com/office/drawing/2014/main" id="{9AE3F9AA-1F40-EE58-2EA3-CA9BEDBC2A87}"/>
              </a:ext>
            </a:extLst>
          </p:cNvPr>
          <p:cNvCxnSpPr>
            <a:cxnSpLocks/>
            <a:stCxn id="72" idx="2"/>
            <a:endCxn id="132" idx="0"/>
          </p:cNvCxnSpPr>
          <p:nvPr/>
        </p:nvCxnSpPr>
        <p:spPr>
          <a:xfrm>
            <a:off x="6112000" y="2348992"/>
            <a:ext cx="933149" cy="1414766"/>
          </a:xfrm>
          <a:prstGeom prst="straightConnector1">
            <a:avLst/>
          </a:prstGeom>
          <a:ln w="19050">
            <a:solidFill>
              <a:srgbClr val="F298BA"/>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id="{88B6726A-CE24-55BE-FBDC-3BBF4BD56E53}"/>
              </a:ext>
            </a:extLst>
          </p:cNvPr>
          <p:cNvGrpSpPr/>
          <p:nvPr/>
        </p:nvGrpSpPr>
        <p:grpSpPr>
          <a:xfrm>
            <a:off x="980508" y="3592491"/>
            <a:ext cx="2148047" cy="3212072"/>
            <a:chOff x="370681" y="3547531"/>
            <a:chExt cx="2148047" cy="3212072"/>
          </a:xfrm>
        </p:grpSpPr>
        <p:grpSp>
          <p:nvGrpSpPr>
            <p:cNvPr id="3" name="グループ化 2">
              <a:extLst>
                <a:ext uri="{FF2B5EF4-FFF2-40B4-BE49-F238E27FC236}">
                  <a16:creationId xmlns:a16="http://schemas.microsoft.com/office/drawing/2014/main" id="{03C563D2-CDE9-0C2D-5E20-688F0CAAB1BE}"/>
                </a:ext>
              </a:extLst>
            </p:cNvPr>
            <p:cNvGrpSpPr/>
            <p:nvPr/>
          </p:nvGrpSpPr>
          <p:grpSpPr>
            <a:xfrm>
              <a:off x="370681" y="3547531"/>
              <a:ext cx="2148047" cy="3212072"/>
              <a:chOff x="1988584" y="3529114"/>
              <a:chExt cx="2148047" cy="3212072"/>
            </a:xfrm>
          </p:grpSpPr>
          <p:grpSp>
            <p:nvGrpSpPr>
              <p:cNvPr id="69" name="グループ化 68">
                <a:extLst>
                  <a:ext uri="{FF2B5EF4-FFF2-40B4-BE49-F238E27FC236}">
                    <a16:creationId xmlns:a16="http://schemas.microsoft.com/office/drawing/2014/main" id="{0B77AFD8-1999-56B7-E952-2D3257810557}"/>
                  </a:ext>
                </a:extLst>
              </p:cNvPr>
              <p:cNvGrpSpPr/>
              <p:nvPr/>
            </p:nvGrpSpPr>
            <p:grpSpPr>
              <a:xfrm>
                <a:off x="2156177" y="3710721"/>
                <a:ext cx="1871634" cy="3030465"/>
                <a:chOff x="2155983" y="3710721"/>
                <a:chExt cx="1871634" cy="3030465"/>
              </a:xfrm>
            </p:grpSpPr>
            <p:sp>
              <p:nvSpPr>
                <p:cNvPr id="7" name="四角形: 角を丸くする 6">
                  <a:extLst>
                    <a:ext uri="{FF2B5EF4-FFF2-40B4-BE49-F238E27FC236}">
                      <a16:creationId xmlns:a16="http://schemas.microsoft.com/office/drawing/2014/main" id="{8DD8A505-1D3F-0D39-541F-4E242B5B61F8}"/>
                    </a:ext>
                  </a:extLst>
                </p:cNvPr>
                <p:cNvSpPr/>
                <p:nvPr/>
              </p:nvSpPr>
              <p:spPr>
                <a:xfrm>
                  <a:off x="2173700" y="3710721"/>
                  <a:ext cx="1836200" cy="689213"/>
                </a:xfrm>
                <a:prstGeom prst="roundRect">
                  <a:avLst/>
                </a:prstGeom>
                <a:solidFill>
                  <a:srgbClr val="A2BFE5"/>
                </a:solidFill>
                <a:ln>
                  <a:solidFill>
                    <a:srgbClr val="A2B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a:t>
                  </a:r>
                  <a:r>
                    <a:rPr kumimoji="1" lang="en-US" altLang="ja-JP"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Sun</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10:00-12:00</a:t>
                  </a:r>
                  <a:endParaRPr kumimoji="1" lang="ja-JP" altLang="en-US" sz="11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940FFD5F-AF3D-3964-9E45-30A39C8F8FCD}"/>
                    </a:ext>
                  </a:extLst>
                </p:cNvPr>
                <p:cNvGrpSpPr/>
                <p:nvPr/>
              </p:nvGrpSpPr>
              <p:grpSpPr>
                <a:xfrm>
                  <a:off x="2155983" y="4498503"/>
                  <a:ext cx="1871634" cy="2242683"/>
                  <a:chOff x="142526" y="4498503"/>
                  <a:chExt cx="1871634" cy="2242683"/>
                </a:xfrm>
              </p:grpSpPr>
              <p:grpSp>
                <p:nvGrpSpPr>
                  <p:cNvPr id="20" name="グループ化 19">
                    <a:extLst>
                      <a:ext uri="{FF2B5EF4-FFF2-40B4-BE49-F238E27FC236}">
                        <a16:creationId xmlns:a16="http://schemas.microsoft.com/office/drawing/2014/main" id="{E4E1E980-C477-210D-782A-27D3B85A5061}"/>
                      </a:ext>
                    </a:extLst>
                  </p:cNvPr>
                  <p:cNvGrpSpPr/>
                  <p:nvPr/>
                </p:nvGrpSpPr>
                <p:grpSpPr>
                  <a:xfrm rot="10800000">
                    <a:off x="160243" y="4498503"/>
                    <a:ext cx="1836200" cy="2237936"/>
                    <a:chOff x="334963" y="980728"/>
                    <a:chExt cx="1836200" cy="2237936"/>
                  </a:xfrm>
                </p:grpSpPr>
                <p:sp>
                  <p:nvSpPr>
                    <p:cNvPr id="21" name="二等辺三角形 20">
                      <a:extLst>
                        <a:ext uri="{FF2B5EF4-FFF2-40B4-BE49-F238E27FC236}">
                          <a16:creationId xmlns:a16="http://schemas.microsoft.com/office/drawing/2014/main" id="{E17E52AC-2BBC-142E-D321-BC08BEE7EB33}"/>
                        </a:ext>
                      </a:extLst>
                    </p:cNvPr>
                    <p:cNvSpPr/>
                    <p:nvPr/>
                  </p:nvSpPr>
                  <p:spPr>
                    <a:xfrm rot="10800000">
                      <a:off x="839416" y="2561604"/>
                      <a:ext cx="827294" cy="657060"/>
                    </a:xfrm>
                    <a:prstGeom prst="triangle">
                      <a:avLst/>
                    </a:prstGeom>
                    <a:solidFill>
                      <a:srgbClr val="A2B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楕円 21">
                      <a:extLst>
                        <a:ext uri="{FF2B5EF4-FFF2-40B4-BE49-F238E27FC236}">
                          <a16:creationId xmlns:a16="http://schemas.microsoft.com/office/drawing/2014/main" id="{EACDC614-218A-104C-C336-4CA39A5F9C7D}"/>
                        </a:ext>
                      </a:extLst>
                    </p:cNvPr>
                    <p:cNvSpPr/>
                    <p:nvPr/>
                  </p:nvSpPr>
                  <p:spPr>
                    <a:xfrm>
                      <a:off x="334963" y="980728"/>
                      <a:ext cx="1836200" cy="1836200"/>
                    </a:xfrm>
                    <a:prstGeom prst="ellipse">
                      <a:avLst/>
                    </a:prstGeom>
                    <a:solidFill>
                      <a:schemeClr val="bg1"/>
                    </a:solidFill>
                    <a:ln w="38100">
                      <a:solidFill>
                        <a:srgbClr val="A2B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4" name="直線コネクタ 23">
                    <a:extLst>
                      <a:ext uri="{FF2B5EF4-FFF2-40B4-BE49-F238E27FC236}">
                        <a16:creationId xmlns:a16="http://schemas.microsoft.com/office/drawing/2014/main" id="{705AE16F-9028-28DB-6FB1-552B99D27329}"/>
                      </a:ext>
                    </a:extLst>
                  </p:cNvPr>
                  <p:cNvCxnSpPr>
                    <a:cxnSpLocks/>
                  </p:cNvCxnSpPr>
                  <p:nvPr/>
                </p:nvCxnSpPr>
                <p:spPr>
                  <a:xfrm rot="10800000">
                    <a:off x="167423" y="5970773"/>
                    <a:ext cx="1821840" cy="0"/>
                  </a:xfrm>
                  <a:prstGeom prst="line">
                    <a:avLst/>
                  </a:prstGeom>
                  <a:ln>
                    <a:solidFill>
                      <a:srgbClr val="A2BFE5"/>
                    </a:solidFill>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005738A9-03CA-9270-07EA-7B9270BD657D}"/>
                      </a:ext>
                    </a:extLst>
                  </p:cNvPr>
                  <p:cNvPicPr>
                    <a:picLocks noChangeAspect="1"/>
                  </p:cNvPicPr>
                  <p:nvPr/>
                </p:nvPicPr>
                <p:blipFill rotWithShape="1">
                  <a:blip r:embed="rId9"/>
                  <a:srcRect b="58971"/>
                  <a:stretch/>
                </p:blipFill>
                <p:spPr>
                  <a:xfrm rot="10800000">
                    <a:off x="142526" y="5970772"/>
                    <a:ext cx="1871634" cy="770414"/>
                  </a:xfrm>
                  <a:prstGeom prst="rect">
                    <a:avLst/>
                  </a:prstGeom>
                </p:spPr>
              </p:pic>
            </p:grpSp>
          </p:grpSp>
          <p:sp>
            <p:nvSpPr>
              <p:cNvPr id="23" name="テキスト ボックス 22">
                <a:extLst>
                  <a:ext uri="{FF2B5EF4-FFF2-40B4-BE49-F238E27FC236}">
                    <a16:creationId xmlns:a16="http://schemas.microsoft.com/office/drawing/2014/main" id="{D869513D-51CB-78C9-5540-37D12FF38C43}"/>
                  </a:ext>
                </a:extLst>
              </p:cNvPr>
              <p:cNvSpPr txBox="1"/>
              <p:nvPr/>
            </p:nvSpPr>
            <p:spPr>
              <a:xfrm>
                <a:off x="2036737" y="5247734"/>
                <a:ext cx="2099894" cy="57060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A2BFE5"/>
                    </a:solidFill>
                    <a:effectLst/>
                    <a:uLnTx/>
                    <a:uFillTx/>
                    <a:latin typeface="BIZ UDPゴシック" panose="020B0400000000000000" pitchFamily="50" charset="-128"/>
                    <a:ea typeface="BIZ UDPゴシック" panose="020B0400000000000000" pitchFamily="50" charset="-128"/>
                    <a:cs typeface="+mn-cs"/>
                  </a:rPr>
                  <a:t>アブストラクト</a:t>
                </a:r>
                <a:endParaRPr kumimoji="1" lang="en-US" altLang="ja-JP" sz="1400" b="1" i="0" u="none" strike="noStrike" kern="1200" cap="none" spc="0" normalizeH="0" baseline="0" noProof="0">
                  <a:ln>
                    <a:noFill/>
                  </a:ln>
                  <a:solidFill>
                    <a:srgbClr val="A2BFE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A2BFE5"/>
                    </a:solidFill>
                    <a:effectLst/>
                    <a:uLnTx/>
                    <a:uFillTx/>
                    <a:latin typeface="BIZ UDPゴシック" panose="020B0400000000000000" pitchFamily="50" charset="-128"/>
                    <a:ea typeface="BIZ UDPゴシック" panose="020B0400000000000000" pitchFamily="50" charset="-128"/>
                    <a:cs typeface="+mn-cs"/>
                  </a:rPr>
                  <a:t>（研究要旨）の書き方</a:t>
                </a:r>
              </a:p>
            </p:txBody>
          </p:sp>
          <p:grpSp>
            <p:nvGrpSpPr>
              <p:cNvPr id="126" name="グループ化 125">
                <a:extLst>
                  <a:ext uri="{FF2B5EF4-FFF2-40B4-BE49-F238E27FC236}">
                    <a16:creationId xmlns:a16="http://schemas.microsoft.com/office/drawing/2014/main" id="{28E32473-BC50-8B4A-3DE9-78C9C70998C3}"/>
                  </a:ext>
                </a:extLst>
              </p:cNvPr>
              <p:cNvGrpSpPr/>
              <p:nvPr/>
            </p:nvGrpSpPr>
            <p:grpSpPr>
              <a:xfrm>
                <a:off x="1988584" y="3529114"/>
                <a:ext cx="360000" cy="387750"/>
                <a:chOff x="1455100" y="3242557"/>
                <a:chExt cx="360000" cy="387750"/>
              </a:xfrm>
            </p:grpSpPr>
            <p:sp>
              <p:nvSpPr>
                <p:cNvPr id="110" name="楕円 109">
                  <a:extLst>
                    <a:ext uri="{FF2B5EF4-FFF2-40B4-BE49-F238E27FC236}">
                      <a16:creationId xmlns:a16="http://schemas.microsoft.com/office/drawing/2014/main" id="{D512C187-B7D9-4F8D-CFA8-1B4444AC22A1}"/>
                    </a:ext>
                  </a:extLst>
                </p:cNvPr>
                <p:cNvSpPr/>
                <p:nvPr/>
              </p:nvSpPr>
              <p:spPr>
                <a:xfrm>
                  <a:off x="1455100" y="3242557"/>
                  <a:ext cx="360000" cy="360000"/>
                </a:xfrm>
                <a:prstGeom prst="ellipse">
                  <a:avLst/>
                </a:prstGeom>
                <a:solidFill>
                  <a:srgbClr val="A2B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1" name="楕円 110">
                  <a:extLst>
                    <a:ext uri="{FF2B5EF4-FFF2-40B4-BE49-F238E27FC236}">
                      <a16:creationId xmlns:a16="http://schemas.microsoft.com/office/drawing/2014/main" id="{25606F5B-599B-DAF0-CEBC-3F1CBDF024DA}"/>
                    </a:ext>
                  </a:extLst>
                </p:cNvPr>
                <p:cNvSpPr>
                  <a:spLocks noChangeAspect="1"/>
                </p:cNvSpPr>
                <p:nvPr/>
              </p:nvSpPr>
              <p:spPr>
                <a:xfrm>
                  <a:off x="1474480" y="3269557"/>
                  <a:ext cx="306000" cy="306000"/>
                </a:xfrm>
                <a:prstGeom prst="ellipse">
                  <a:avLst/>
                </a:prstGeom>
                <a:solidFill>
                  <a:srgbClr val="A2BFE5"/>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69D8CB4-C19E-231F-66AD-E29012FEE6B1}"/>
                    </a:ext>
                  </a:extLst>
                </p:cNvPr>
                <p:cNvSpPr txBox="1"/>
                <p:nvPr/>
              </p:nvSpPr>
              <p:spPr>
                <a:xfrm>
                  <a:off x="1464220" y="3322530"/>
                  <a:ext cx="34176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Noto Sans JP DemiLight" panose="020B0200000000000000" pitchFamily="50" charset="-128"/>
                      <a:ea typeface="Noto Sans JP DemiLight" panose="020B0200000000000000" pitchFamily="50" charset="-128"/>
                      <a:cs typeface="+mn-cs"/>
                    </a:rPr>
                    <a:t>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white"/>
                      </a:solidFill>
                      <a:effectLst/>
                      <a:uLnTx/>
                      <a:uFillTx/>
                      <a:latin typeface="Noto Sans JP DemiLight" panose="020B0200000000000000" pitchFamily="50" charset="-128"/>
                      <a:ea typeface="Noto Sans JP DemiLight" panose="020B0200000000000000" pitchFamily="50" charset="-128"/>
                      <a:cs typeface="+mn-cs"/>
                    </a:rPr>
                    <a:t>1</a:t>
                  </a:r>
                  <a:endParaRPr kumimoji="1" lang="ja-JP" altLang="en-US" sz="800" b="0" i="0" u="none" strike="noStrike" kern="1200" cap="none" spc="0" normalizeH="0" baseline="0" noProof="0">
                    <a:ln>
                      <a:noFill/>
                    </a:ln>
                    <a:solidFill>
                      <a:prstClr val="white"/>
                    </a:solidFill>
                    <a:effectLst/>
                    <a:uLnTx/>
                    <a:uFillTx/>
                    <a:latin typeface="Noto Sans JP DemiLight" panose="020B0200000000000000" pitchFamily="50" charset="-128"/>
                    <a:ea typeface="Noto Sans JP DemiLight" panose="020B0200000000000000" pitchFamily="50" charset="-128"/>
                    <a:cs typeface="+mn-cs"/>
                  </a:endParaRPr>
                </a:p>
              </p:txBody>
            </p:sp>
          </p:grpSp>
        </p:grpSp>
        <p:sp>
          <p:nvSpPr>
            <p:cNvPr id="4" name="テキスト ボックス 3">
              <a:extLst>
                <a:ext uri="{FF2B5EF4-FFF2-40B4-BE49-F238E27FC236}">
                  <a16:creationId xmlns:a16="http://schemas.microsoft.com/office/drawing/2014/main" id="{905B5D39-B3CE-9810-B7CE-49F7B2F2EB14}"/>
                </a:ext>
              </a:extLst>
            </p:cNvPr>
            <p:cNvSpPr txBox="1"/>
            <p:nvPr/>
          </p:nvSpPr>
          <p:spPr>
            <a:xfrm>
              <a:off x="550681" y="5988829"/>
              <a:ext cx="1836200" cy="52322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課題研究</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ブラッシュアップ❶</a:t>
              </a:r>
            </a:p>
          </p:txBody>
        </p:sp>
      </p:grpSp>
      <p:sp>
        <p:nvSpPr>
          <p:cNvPr id="66" name="テキスト ボックス 65">
            <a:extLst>
              <a:ext uri="{FF2B5EF4-FFF2-40B4-BE49-F238E27FC236}">
                <a16:creationId xmlns:a16="http://schemas.microsoft.com/office/drawing/2014/main" id="{4CA438F5-3894-9F02-BA71-DD03C182DBE9}"/>
              </a:ext>
            </a:extLst>
          </p:cNvPr>
          <p:cNvSpPr txBox="1"/>
          <p:nvPr/>
        </p:nvSpPr>
        <p:spPr>
          <a:xfrm>
            <a:off x="10170182" y="5952734"/>
            <a:ext cx="19299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グローバル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スキルアップ❷</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正方形/長方形 93">
            <a:extLst>
              <a:ext uri="{FF2B5EF4-FFF2-40B4-BE49-F238E27FC236}">
                <a16:creationId xmlns:a16="http://schemas.microsoft.com/office/drawing/2014/main" id="{AA9D1E7B-01C9-3AE1-90A9-E4C92113DAE7}"/>
              </a:ext>
            </a:extLst>
          </p:cNvPr>
          <p:cNvSpPr/>
          <p:nvPr/>
        </p:nvSpPr>
        <p:spPr>
          <a:xfrm>
            <a:off x="4879885" y="2360862"/>
            <a:ext cx="491579" cy="342000"/>
          </a:xfrm>
          <a:prstGeom prst="rect">
            <a:avLst/>
          </a:prstGeom>
          <a:solidFill>
            <a:srgbClr val="F298BA">
              <a:alpha val="30196"/>
            </a:srgbClr>
          </a:solidFill>
          <a:ln w="19050">
            <a:solidFill>
              <a:srgbClr val="F298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99" name="直線矢印コネクタ 98">
            <a:extLst>
              <a:ext uri="{FF2B5EF4-FFF2-40B4-BE49-F238E27FC236}">
                <a16:creationId xmlns:a16="http://schemas.microsoft.com/office/drawing/2014/main" id="{65E04422-BE6C-5E6E-C0A6-97EEDD27337B}"/>
              </a:ext>
            </a:extLst>
          </p:cNvPr>
          <p:cNvCxnSpPr>
            <a:cxnSpLocks/>
            <a:stCxn id="94" idx="2"/>
            <a:endCxn id="132" idx="0"/>
          </p:cNvCxnSpPr>
          <p:nvPr/>
        </p:nvCxnSpPr>
        <p:spPr>
          <a:xfrm>
            <a:off x="5125675" y="2702862"/>
            <a:ext cx="1919474" cy="1060896"/>
          </a:xfrm>
          <a:prstGeom prst="straightConnector1">
            <a:avLst/>
          </a:prstGeom>
          <a:ln w="19050">
            <a:solidFill>
              <a:srgbClr val="F298BA"/>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103" name="正方形/長方形 102">
            <a:extLst>
              <a:ext uri="{FF2B5EF4-FFF2-40B4-BE49-F238E27FC236}">
                <a16:creationId xmlns:a16="http://schemas.microsoft.com/office/drawing/2014/main" id="{FD014BCF-5CE8-422D-B7AD-2116A6088989}"/>
              </a:ext>
            </a:extLst>
          </p:cNvPr>
          <p:cNvSpPr/>
          <p:nvPr/>
        </p:nvSpPr>
        <p:spPr>
          <a:xfrm>
            <a:off x="3297765" y="2362662"/>
            <a:ext cx="491579" cy="338400"/>
          </a:xfrm>
          <a:prstGeom prst="rect">
            <a:avLst/>
          </a:prstGeom>
          <a:solidFill>
            <a:schemeClr val="accent1">
              <a:lumMod val="40000"/>
              <a:lumOff val="60000"/>
              <a:alpha val="30196"/>
            </a:schemeClr>
          </a:solidFill>
          <a:ln w="19050">
            <a:solidFill>
              <a:srgbClr val="3B8D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04" name="直線矢印コネクタ 103">
            <a:extLst>
              <a:ext uri="{FF2B5EF4-FFF2-40B4-BE49-F238E27FC236}">
                <a16:creationId xmlns:a16="http://schemas.microsoft.com/office/drawing/2014/main" id="{F8621724-6B2B-9E2D-C653-A959E612FA99}"/>
              </a:ext>
            </a:extLst>
          </p:cNvPr>
          <p:cNvCxnSpPr>
            <a:cxnSpLocks/>
            <a:stCxn id="103" idx="2"/>
            <a:endCxn id="7" idx="0"/>
          </p:cNvCxnSpPr>
          <p:nvPr/>
        </p:nvCxnSpPr>
        <p:spPr>
          <a:xfrm flipH="1">
            <a:off x="2083918" y="2701062"/>
            <a:ext cx="1459637" cy="1073036"/>
          </a:xfrm>
          <a:prstGeom prst="straightConnector1">
            <a:avLst/>
          </a:prstGeom>
          <a:ln w="19050">
            <a:solidFill>
              <a:schemeClr val="accent1">
                <a:lumMod val="40000"/>
                <a:lumOff val="60000"/>
              </a:schemeClr>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grpSp>
        <p:nvGrpSpPr>
          <p:cNvPr id="107" name="グループ化 106">
            <a:extLst>
              <a:ext uri="{FF2B5EF4-FFF2-40B4-BE49-F238E27FC236}">
                <a16:creationId xmlns:a16="http://schemas.microsoft.com/office/drawing/2014/main" id="{A0EDA3B6-5635-86BD-A22F-58443C7D5E34}"/>
              </a:ext>
            </a:extLst>
          </p:cNvPr>
          <p:cNvGrpSpPr/>
          <p:nvPr/>
        </p:nvGrpSpPr>
        <p:grpSpPr>
          <a:xfrm>
            <a:off x="6127049" y="3763758"/>
            <a:ext cx="1862776" cy="2967053"/>
            <a:chOff x="4953313" y="3750870"/>
            <a:chExt cx="1862776" cy="2967053"/>
          </a:xfrm>
        </p:grpSpPr>
        <p:grpSp>
          <p:nvGrpSpPr>
            <p:cNvPr id="108" name="グループ化 107">
              <a:extLst>
                <a:ext uri="{FF2B5EF4-FFF2-40B4-BE49-F238E27FC236}">
                  <a16:creationId xmlns:a16="http://schemas.microsoft.com/office/drawing/2014/main" id="{EB7605B5-C24A-87E0-4C84-2B85BAD953E8}"/>
                </a:ext>
              </a:extLst>
            </p:cNvPr>
            <p:cNvGrpSpPr/>
            <p:nvPr/>
          </p:nvGrpSpPr>
          <p:grpSpPr>
            <a:xfrm>
              <a:off x="4953313" y="3750870"/>
              <a:ext cx="1845059" cy="2967053"/>
              <a:chOff x="4174172" y="3710721"/>
              <a:chExt cx="1845059" cy="2967053"/>
            </a:xfrm>
            <a:solidFill>
              <a:srgbClr val="FFC1E0"/>
            </a:solidFill>
          </p:grpSpPr>
          <p:sp>
            <p:nvSpPr>
              <p:cNvPr id="132" name="四角形: 角を丸くする 131">
                <a:extLst>
                  <a:ext uri="{FF2B5EF4-FFF2-40B4-BE49-F238E27FC236}">
                    <a16:creationId xmlns:a16="http://schemas.microsoft.com/office/drawing/2014/main" id="{AFAFA109-C44F-899D-4CC9-39D829AC1C95}"/>
                  </a:ext>
                </a:extLst>
              </p:cNvPr>
              <p:cNvSpPr/>
              <p:nvPr/>
            </p:nvSpPr>
            <p:spPr>
              <a:xfrm>
                <a:off x="4174172" y="3710721"/>
                <a:ext cx="1836200" cy="689213"/>
              </a:xfrm>
              <a:prstGeom prst="roundRect">
                <a:avLst/>
              </a:prstGeom>
              <a:noFill/>
              <a:ln w="38100">
                <a:solidFill>
                  <a:srgbClr val="FF89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FF99CC"/>
                    </a:solidFill>
                    <a:effectLst/>
                    <a:uLnTx/>
                    <a:uFillTx/>
                    <a:latin typeface="BIZ UDPゴシック" panose="020B0400000000000000" pitchFamily="50" charset="-128"/>
                    <a:ea typeface="BIZ UDPゴシック"/>
                    <a:cs typeface="+mn-cs"/>
                  </a:rPr>
                  <a:t>先行申込特典</a:t>
                </a:r>
              </a:p>
            </p:txBody>
          </p:sp>
          <p:grpSp>
            <p:nvGrpSpPr>
              <p:cNvPr id="133" name="グループ化 132">
                <a:extLst>
                  <a:ext uri="{FF2B5EF4-FFF2-40B4-BE49-F238E27FC236}">
                    <a16:creationId xmlns:a16="http://schemas.microsoft.com/office/drawing/2014/main" id="{6FFAF3A4-08EA-9DC8-2290-BE2C774B691C}"/>
                  </a:ext>
                </a:extLst>
              </p:cNvPr>
              <p:cNvGrpSpPr/>
              <p:nvPr/>
            </p:nvGrpSpPr>
            <p:grpSpPr>
              <a:xfrm rot="10800000">
                <a:off x="4183031" y="4502223"/>
                <a:ext cx="1836200" cy="2175551"/>
                <a:chOff x="2730637" y="1044140"/>
                <a:chExt cx="1836200" cy="2175551"/>
              </a:xfrm>
              <a:grpFill/>
            </p:grpSpPr>
            <p:sp>
              <p:nvSpPr>
                <p:cNvPr id="134" name="二等辺三角形 133">
                  <a:extLst>
                    <a:ext uri="{FF2B5EF4-FFF2-40B4-BE49-F238E27FC236}">
                      <a16:creationId xmlns:a16="http://schemas.microsoft.com/office/drawing/2014/main" id="{D20D8FBD-50C9-7854-A79A-5EA9588E10E7}"/>
                    </a:ext>
                  </a:extLst>
                </p:cNvPr>
                <p:cNvSpPr/>
                <p:nvPr/>
              </p:nvSpPr>
              <p:spPr>
                <a:xfrm rot="10800000">
                  <a:off x="3235091" y="2562631"/>
                  <a:ext cx="827294" cy="657060"/>
                </a:xfrm>
                <a:prstGeom prst="triangle">
                  <a:avLst/>
                </a:prstGeom>
                <a:noFill/>
                <a:ln w="38100">
                  <a:solidFill>
                    <a:srgbClr val="FF89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5" name="楕円 134">
                  <a:extLst>
                    <a:ext uri="{FF2B5EF4-FFF2-40B4-BE49-F238E27FC236}">
                      <a16:creationId xmlns:a16="http://schemas.microsoft.com/office/drawing/2014/main" id="{47759CE3-91E3-DE35-F3BB-329ED217BB6A}"/>
                    </a:ext>
                  </a:extLst>
                </p:cNvPr>
                <p:cNvSpPr/>
                <p:nvPr/>
              </p:nvSpPr>
              <p:spPr>
                <a:xfrm>
                  <a:off x="2730637" y="1044140"/>
                  <a:ext cx="1836200" cy="1836200"/>
                </a:xfrm>
                <a:prstGeom prst="ellipse">
                  <a:avLst/>
                </a:prstGeom>
                <a:solidFill>
                  <a:srgbClr val="FF89C4"/>
                </a:solidFill>
                <a:ln w="38100">
                  <a:solidFill>
                    <a:srgbClr val="FF89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pic>
          <p:nvPicPr>
            <p:cNvPr id="109" name="図 108">
              <a:extLst>
                <a:ext uri="{FF2B5EF4-FFF2-40B4-BE49-F238E27FC236}">
                  <a16:creationId xmlns:a16="http://schemas.microsoft.com/office/drawing/2014/main" id="{856D7BDC-1B00-C9CE-8BCC-6FEB4E07A124}"/>
                </a:ext>
              </a:extLst>
            </p:cNvPr>
            <p:cNvPicPr>
              <a:picLocks noChangeAspect="1"/>
            </p:cNvPicPr>
            <p:nvPr/>
          </p:nvPicPr>
          <p:blipFill rotWithShape="1">
            <a:blip r:embed="rId10">
              <a:duotone>
                <a:prstClr val="black"/>
                <a:schemeClr val="bg1">
                  <a:tint val="45000"/>
                  <a:satMod val="400000"/>
                </a:schemeClr>
              </a:duotone>
              <a:extLst>
                <a:ext uri="{BEBA8EAE-BF5A-486C-A8C5-ECC9F3942E4B}">
                  <a14:imgProps xmlns:a14="http://schemas.microsoft.com/office/drawing/2010/main">
                    <a14:imgLayer r:embed="rId11">
                      <a14:imgEffect>
                        <a14:brightnessContrast bright="40000" contrast="20000"/>
                      </a14:imgEffect>
                    </a14:imgLayer>
                  </a14:imgProps>
                </a:ext>
              </a:extLst>
            </a:blip>
            <a:srcRect b="58971"/>
            <a:stretch/>
          </p:blipFill>
          <p:spPr>
            <a:xfrm rot="10800000">
              <a:off x="4973025" y="5951737"/>
              <a:ext cx="1816488" cy="747714"/>
            </a:xfrm>
            <a:prstGeom prst="rect">
              <a:avLst/>
            </a:prstGeom>
          </p:spPr>
        </p:pic>
        <p:sp>
          <p:nvSpPr>
            <p:cNvPr id="125" name="テキスト ボックス 124">
              <a:extLst>
                <a:ext uri="{FF2B5EF4-FFF2-40B4-BE49-F238E27FC236}">
                  <a16:creationId xmlns:a16="http://schemas.microsoft.com/office/drawing/2014/main" id="{E40EA6EA-C577-61AA-9D4A-0029EC4EC872}"/>
                </a:ext>
              </a:extLst>
            </p:cNvPr>
            <p:cNvSpPr txBox="1"/>
            <p:nvPr/>
          </p:nvSpPr>
          <p:spPr>
            <a:xfrm>
              <a:off x="5191643" y="6019016"/>
              <a:ext cx="13772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99CC"/>
                  </a:solidFill>
                  <a:effectLst/>
                  <a:uLnTx/>
                  <a:uFillTx/>
                  <a:latin typeface="BIZ UDPゴシック" panose="020B0400000000000000" pitchFamily="50" charset="-128"/>
                  <a:ea typeface="BIZ UDPゴシック" panose="020B0400000000000000" pitchFamily="50" charset="-128"/>
                  <a:cs typeface="+mn-cs"/>
                </a:rPr>
                <a:t>発表動画への</a:t>
              </a:r>
              <a:endParaRPr kumimoji="1" lang="en-US" altLang="ja-JP" sz="1400" b="1" i="0" u="none" strike="noStrike" kern="1200" cap="none" spc="0" normalizeH="0" baseline="0" noProof="0">
                <a:ln>
                  <a:noFill/>
                </a:ln>
                <a:solidFill>
                  <a:srgbClr val="FF99CC"/>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99CC"/>
                  </a:solidFill>
                  <a:effectLst/>
                  <a:uLnTx/>
                  <a:uFillTx/>
                  <a:latin typeface="BIZ UDPゴシック" panose="020B0400000000000000" pitchFamily="50" charset="-128"/>
                  <a:ea typeface="BIZ UDPゴシック" panose="020B0400000000000000" pitchFamily="50" charset="-128"/>
                  <a:cs typeface="+mn-cs"/>
                </a:rPr>
                <a:t>アドバイス</a:t>
              </a:r>
            </a:p>
          </p:txBody>
        </p:sp>
        <p:sp>
          <p:nvSpPr>
            <p:cNvPr id="131" name="テキスト ボックス 130">
              <a:extLst>
                <a:ext uri="{FF2B5EF4-FFF2-40B4-BE49-F238E27FC236}">
                  <a16:creationId xmlns:a16="http://schemas.microsoft.com/office/drawing/2014/main" id="{B30A5B23-3FFC-8940-2603-E3152D6D7837}"/>
                </a:ext>
              </a:extLst>
            </p:cNvPr>
            <p:cNvSpPr txBox="1"/>
            <p:nvPr/>
          </p:nvSpPr>
          <p:spPr>
            <a:xfrm>
              <a:off x="4979889" y="5121728"/>
              <a:ext cx="1836200" cy="105631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メンターによる</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発表動画・ポスター添削</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＊詳細は後日案内</a:t>
              </a:r>
            </a:p>
          </p:txBody>
        </p:sp>
      </p:grpSp>
      <p:sp>
        <p:nvSpPr>
          <p:cNvPr id="2" name="四角形: 角を丸くする 1">
            <a:extLst>
              <a:ext uri="{FF2B5EF4-FFF2-40B4-BE49-F238E27FC236}">
                <a16:creationId xmlns:a16="http://schemas.microsoft.com/office/drawing/2014/main" id="{E130525D-B2D3-8886-CCF5-411FC114A408}"/>
              </a:ext>
            </a:extLst>
          </p:cNvPr>
          <p:cNvSpPr/>
          <p:nvPr/>
        </p:nvSpPr>
        <p:spPr>
          <a:xfrm>
            <a:off x="5858703" y="2152687"/>
            <a:ext cx="506676" cy="203651"/>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GLA</a:t>
            </a:r>
            <a:endParaRPr kumimoji="1" lang="ja-JP" altLang="en-US" sz="1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706AB90C-286D-320F-AA13-CE8A5EC9F88B}"/>
              </a:ext>
            </a:extLst>
          </p:cNvPr>
          <p:cNvSpPr/>
          <p:nvPr/>
        </p:nvSpPr>
        <p:spPr>
          <a:xfrm>
            <a:off x="4872336" y="2505316"/>
            <a:ext cx="506676" cy="203651"/>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GLS</a:t>
            </a:r>
            <a:endParaRPr kumimoji="1" lang="ja-JP" altLang="en-US" sz="1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60675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26E57A6-0305-32CE-421A-23CD65322F97}"/>
              </a:ext>
            </a:extLst>
          </p:cNvPr>
          <p:cNvSpPr txBox="1"/>
          <p:nvPr/>
        </p:nvSpPr>
        <p:spPr>
          <a:xfrm>
            <a:off x="6677654" y="5592554"/>
            <a:ext cx="5151674" cy="941540"/>
          </a:xfrm>
          <a:prstGeom prst="rect">
            <a:avLst/>
          </a:prstGeom>
          <a:noFill/>
          <a:ln w="31750" cmpd="dbl">
            <a:solidFill>
              <a:srgbClr val="FF6699"/>
            </a:solidFill>
          </a:ln>
        </p:spPr>
        <p:txBody>
          <a:bodyPr wrap="square" rtlCol="0">
            <a:spAutoFit/>
          </a:bodyPr>
          <a:lstStyle/>
          <a:p>
            <a:pPr>
              <a:lnSpc>
                <a:spcPct val="110000"/>
              </a:lnSpc>
            </a:pPr>
            <a:r>
              <a:rPr lang="ja-JP" altLang="en-US" sz="1300" b="1">
                <a:latin typeface="BIZ UDPゴシック" panose="020B0400000000000000" pitchFamily="50" charset="-128"/>
                <a:ea typeface="BIZ UDPゴシック" panose="020B0400000000000000" pitchFamily="50" charset="-128"/>
              </a:rPr>
              <a:t>先行申込特典として</a:t>
            </a:r>
            <a:r>
              <a:rPr lang="ja-JP" altLang="en-US" sz="1300" b="1">
                <a:solidFill>
                  <a:srgbClr val="FF6699"/>
                </a:solidFill>
                <a:latin typeface="BIZ UDPゴシック" panose="020B0400000000000000" pitchFamily="50" charset="-128"/>
                <a:ea typeface="BIZ UDPゴシック" panose="020B0400000000000000" pitchFamily="50" charset="-128"/>
              </a:rPr>
              <a:t>メンターによる発表動画・ポスター添削</a:t>
            </a:r>
            <a:r>
              <a:rPr lang="ja-JP" altLang="en-US" sz="1300">
                <a:latin typeface="BIZ UDPゴシック" panose="020B0400000000000000" pitchFamily="50" charset="-128"/>
                <a:ea typeface="BIZ UDPゴシック" panose="020B0400000000000000" pitchFamily="50" charset="-128"/>
              </a:rPr>
              <a:t>を提供いたします。希望されるチームには発表動画を提出いただき、後日メンターからの書面による添削をお送りします。</a:t>
            </a:r>
            <a:endParaRPr lang="en-US" altLang="ja-JP" sz="1300">
              <a:latin typeface="BIZ UDPゴシック" panose="020B0400000000000000" pitchFamily="50" charset="-128"/>
              <a:ea typeface="BIZ UDPゴシック" panose="020B0400000000000000" pitchFamily="50" charset="-128"/>
            </a:endParaRPr>
          </a:p>
          <a:p>
            <a:pPr>
              <a:lnSpc>
                <a:spcPct val="110000"/>
              </a:lnSpc>
            </a:pPr>
            <a:r>
              <a:rPr kumimoji="1" lang="ja-JP" altLang="en-US" sz="1300">
                <a:latin typeface="BIZ UDPゴシック" panose="020B0400000000000000" pitchFamily="50" charset="-128"/>
                <a:ea typeface="BIZ UDPゴシック" panose="020B0400000000000000" pitchFamily="50" charset="-128"/>
              </a:rPr>
              <a:t>発表動画の提出方法は、</a:t>
            </a:r>
            <a:r>
              <a:rPr lang="ja-JP" altLang="en-US" sz="1300">
                <a:latin typeface="BIZ UDPゴシック" panose="020B0400000000000000" pitchFamily="50" charset="-128"/>
                <a:ea typeface="BIZ UDPゴシック" panose="020B0400000000000000" pitchFamily="50" charset="-128"/>
              </a:rPr>
              <a:t>改めて</a:t>
            </a:r>
            <a:r>
              <a:rPr kumimoji="1" lang="ja-JP" altLang="en-US" sz="1300">
                <a:latin typeface="BIZ UDPゴシック" panose="020B0400000000000000" pitchFamily="50" charset="-128"/>
                <a:ea typeface="BIZ UDPゴシック" panose="020B0400000000000000" pitchFamily="50" charset="-128"/>
              </a:rPr>
              <a:t>ご案内します。</a:t>
            </a:r>
            <a:endParaRPr kumimoji="1" lang="en-US" altLang="ja-JP" sz="130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CA14F49D-1540-89AC-08BE-E150FB04DDB2}"/>
              </a:ext>
            </a:extLst>
          </p:cNvPr>
          <p:cNvSpPr/>
          <p:nvPr/>
        </p:nvSpPr>
        <p:spPr>
          <a:xfrm>
            <a:off x="0" y="0"/>
            <a:ext cx="12192001" cy="54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D623B35D-22D1-4362-22F5-B2509ED0DE75}"/>
              </a:ext>
            </a:extLst>
          </p:cNvPr>
          <p:cNvGrpSpPr/>
          <p:nvPr/>
        </p:nvGrpSpPr>
        <p:grpSpPr>
          <a:xfrm>
            <a:off x="713971" y="769860"/>
            <a:ext cx="4982750" cy="5904000"/>
            <a:chOff x="713971" y="769860"/>
            <a:chExt cx="4982750" cy="5904000"/>
          </a:xfrm>
        </p:grpSpPr>
        <p:pic>
          <p:nvPicPr>
            <p:cNvPr id="6" name="図 5" descr="建物, 道路, 橋, タワー が含まれている画像&#10;&#10;自動的に生成された説明">
              <a:extLst>
                <a:ext uri="{FF2B5EF4-FFF2-40B4-BE49-F238E27FC236}">
                  <a16:creationId xmlns:a16="http://schemas.microsoft.com/office/drawing/2014/main" id="{08069F65-BC49-4C23-A340-3CB9C12C6D3E}"/>
                </a:ext>
              </a:extLst>
            </p:cNvPr>
            <p:cNvPicPr>
              <a:picLocks noChangeAspect="1"/>
            </p:cNvPicPr>
            <p:nvPr/>
          </p:nvPicPr>
          <p:blipFill rotWithShape="1">
            <a:blip r:embed="rId3">
              <a:extLst>
                <a:ext uri="{28A0092B-C50C-407E-A947-70E740481C1C}">
                  <a14:useLocalDpi xmlns:a14="http://schemas.microsoft.com/office/drawing/2010/main" val="0"/>
                </a:ext>
              </a:extLst>
            </a:blip>
            <a:srcRect l="23432" t="2173" r="23432" b="2173"/>
            <a:stretch/>
          </p:blipFill>
          <p:spPr>
            <a:xfrm>
              <a:off x="713971" y="769860"/>
              <a:ext cx="4858766" cy="5904000"/>
            </a:xfrm>
            <a:prstGeom prst="rect">
              <a:avLst/>
            </a:prstGeom>
            <a:ln>
              <a:noFill/>
            </a:ln>
            <a:effectLst/>
          </p:spPr>
        </p:pic>
        <p:sp>
          <p:nvSpPr>
            <p:cNvPr id="36" name="正方形/長方形 35">
              <a:extLst>
                <a:ext uri="{FF2B5EF4-FFF2-40B4-BE49-F238E27FC236}">
                  <a16:creationId xmlns:a16="http://schemas.microsoft.com/office/drawing/2014/main" id="{03FF16DA-EB17-4303-9E0E-05AF26EBB8EC}"/>
                </a:ext>
              </a:extLst>
            </p:cNvPr>
            <p:cNvSpPr/>
            <p:nvPr/>
          </p:nvSpPr>
          <p:spPr>
            <a:xfrm>
              <a:off x="725556" y="769860"/>
              <a:ext cx="4860000" cy="5904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C</a:t>
              </a:r>
              <a:endParaRPr kumimoji="1" lang="ja-JP" altLang="en-US"/>
            </a:p>
          </p:txBody>
        </p:sp>
        <p:sp>
          <p:nvSpPr>
            <p:cNvPr id="25" name="正方形/長方形 24"/>
            <p:cNvSpPr/>
            <p:nvPr/>
          </p:nvSpPr>
          <p:spPr>
            <a:xfrm>
              <a:off x="2607382" y="1505136"/>
              <a:ext cx="3089339" cy="1778949"/>
            </a:xfrm>
            <a:prstGeom prst="rect">
              <a:avLst/>
            </a:prstGeom>
          </p:spPr>
          <p:txBody>
            <a:bodyPr wrap="square">
              <a:spAutoFit/>
            </a:bodyPr>
            <a:lstStyle/>
            <a:p>
              <a:pPr marR="0" lvl="0" algn="l" defTabSz="914400" rtl="0" eaLnBrk="1" fontAlgn="auto" latinLnBrk="0" hangingPunct="1">
                <a:lnSpc>
                  <a:spcPct val="120000"/>
                </a:lnSpc>
                <a:spcBef>
                  <a:spcPts val="0"/>
                </a:spcBef>
                <a:spcAft>
                  <a:spcPts val="0"/>
                </a:spcAft>
                <a:buClrTx/>
                <a:buSzTx/>
                <a:buFontTx/>
                <a:buNone/>
                <a:defRPr/>
              </a:pPr>
              <a:r>
                <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監修：岡本 尚也 氏</a:t>
              </a:r>
              <a:endParaRPr kumimoji="1" lang="en-US" altLang="ja-JP"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spcBef>
                  <a:spcPts val="0"/>
                </a:spcBef>
                <a:spcAft>
                  <a:spcPts val="0"/>
                </a:spcAft>
                <a:buClrTx/>
                <a:buSzTx/>
                <a:buFontTx/>
                <a:buNone/>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一般社団法人　</a:t>
              </a:r>
              <a:r>
                <a:rPr kumimoji="1" lang="en-US" altLang="ja-JP" sz="11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Glocal</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Academy</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理事長</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895350" algn="l" defTabSz="914400" rtl="0" eaLnBrk="1" fontAlgn="auto" latinLnBrk="0" hangingPunct="1">
                <a:spcBef>
                  <a:spcPts val="0"/>
                </a:spcBef>
                <a:spcAft>
                  <a:spcPts val="0"/>
                </a:spcAft>
                <a:buClrTx/>
                <a:buSzTx/>
                <a:buFontTx/>
                <a:buNone/>
                <a:defRPr/>
              </a:pPr>
              <a:endParaRPr lang="en-US" altLang="ja-JP" sz="1100">
                <a:solidFill>
                  <a:prstClr val="black"/>
                </a:solidFill>
                <a:latin typeface="BIZ UDPゴシック" panose="020B0400000000000000" pitchFamily="50" charset="-128"/>
                <a:ea typeface="BIZ UDPゴシック" panose="020B0400000000000000" pitchFamily="50" charset="-128"/>
              </a:endParaRPr>
            </a:p>
            <a:p>
              <a:pPr marL="0" marR="0" lvl="0" indent="895350" algn="l" defTabSz="914400" rtl="0" eaLnBrk="1" fontAlgn="auto" latinLnBrk="0" hangingPunct="1">
                <a:spcBef>
                  <a:spcPts val="0"/>
                </a:spcBef>
                <a:spcAft>
                  <a:spcPts val="0"/>
                </a:spcAft>
                <a:buClrTx/>
                <a:buSzTx/>
                <a:buFontTx/>
                <a:buNone/>
                <a:defRPr/>
              </a:pP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895350" algn="l" defTabSz="914400" rtl="0" eaLnBrk="1" fontAlgn="auto" latinLnBrk="0" hangingPunct="1">
                <a:spcBef>
                  <a:spcPts val="0"/>
                </a:spcBef>
                <a:spcAft>
                  <a:spcPts val="0"/>
                </a:spcAft>
                <a:buClrTx/>
                <a:buSzTx/>
                <a:buFontTx/>
                <a:buNone/>
                <a:defRPr/>
              </a:pPr>
              <a:endParaRPr lang="en-US" altLang="ja-JP" sz="110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spcBef>
                  <a:spcPts val="0"/>
                </a:spcBef>
                <a:spcAft>
                  <a:spcPts val="0"/>
                </a:spcAft>
                <a:buClrTx/>
                <a:buSzTx/>
                <a:buFontTx/>
                <a:buNone/>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東京大学先端科学技術研究センター</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spcBef>
                  <a:spcPts val="0"/>
                </a:spcBef>
                <a:spcAft>
                  <a:spcPts val="0"/>
                </a:spcAft>
                <a:buClrTx/>
                <a:buSzTx/>
                <a:buFontTx/>
                <a:buNone/>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客員上級研究員</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spcBef>
                  <a:spcPts val="0"/>
                </a:spcBef>
                <a:spcAft>
                  <a:spcPts val="0"/>
                </a:spcAft>
                <a:buClrTx/>
                <a:buSzTx/>
                <a:buFontTx/>
                <a:buNone/>
                <a:defRPr/>
              </a:pPr>
              <a:r>
                <a:rPr lang="ja-JP" altLang="en-US" sz="1100">
                  <a:solidFill>
                    <a:prstClr val="black"/>
                  </a:solidFill>
                  <a:latin typeface="BIZ UDPゴシック" panose="020B0400000000000000" pitchFamily="50" charset="-128"/>
                  <a:ea typeface="BIZ UDPゴシック" panose="020B0400000000000000" pitchFamily="50" charset="-128"/>
                </a:rPr>
                <a:t>鹿児島市教育委員</a:t>
              </a:r>
              <a:endParaRPr lang="en-US" altLang="ja-JP" sz="110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spcBef>
                  <a:spcPts val="0"/>
                </a:spcBef>
                <a:spcAft>
                  <a:spcPts val="0"/>
                </a:spcAft>
                <a:buClrTx/>
                <a:buSzTx/>
                <a:buFontTx/>
                <a:buNone/>
                <a:defRPr/>
              </a:pPr>
              <a:r>
                <a:rPr lang="ja-JP" altLang="en-US" sz="1100">
                  <a:solidFill>
                    <a:prstClr val="black"/>
                  </a:solidFill>
                  <a:latin typeface="BIZ UDPゴシック" panose="020B0400000000000000" pitchFamily="50" charset="-128"/>
                  <a:ea typeface="BIZ UDPゴシック" panose="020B0400000000000000" pitchFamily="50" charset="-128"/>
                </a:rPr>
                <a:t>（一社）次世代教育ネットワーキング機構理事</a:t>
              </a:r>
              <a:endParaRPr lang="en-US" altLang="ja-JP" sz="1100">
                <a:solidFill>
                  <a:prstClr val="black"/>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788567" y="927970"/>
              <a:ext cx="470834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課題研究ブラッシュアップ</a:t>
              </a:r>
              <a:r>
                <a:rPr kumimoji="1" lang="en-US" altLang="ja-JP" sz="2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PGM </a:t>
              </a:r>
            </a:p>
          </p:txBody>
        </p:sp>
        <p:sp>
          <p:nvSpPr>
            <p:cNvPr id="27" name="正方形/長方形 26"/>
            <p:cNvSpPr/>
            <p:nvPr/>
          </p:nvSpPr>
          <p:spPr>
            <a:xfrm>
              <a:off x="820120" y="3199175"/>
              <a:ext cx="4644000" cy="3383106"/>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1984</a:t>
              </a: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年生まれ。</a:t>
              </a:r>
              <a:endPar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nSpc>
                  <a:spcPct val="120000"/>
                </a:lnSpc>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慶應義塾大学理工学部卒、同理工学研究科修了後、ケンブリッジ大学にて物理学博士号を取得。その後、オックフォード大学にて日本学修士号を取得。ケンブリッジ大学在学中の研究成果が</a:t>
              </a:r>
              <a:r>
                <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Nature Materials</a:t>
              </a: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等、世界トップジャーナルに論文が掲載された。帰国後、</a:t>
              </a:r>
              <a:r>
                <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2016</a:t>
              </a: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年より現職。社会や学術における諸課題を研究的手法を用いて解決する事を目的とし、後進の育成やそれら課題に取り組む個人及び企業・団体を支援している。文部科学省</a:t>
              </a:r>
              <a:r>
                <a:rPr lang="ja-JP" altLang="en-US" sz="1400">
                  <a:solidFill>
                    <a:prstClr val="black"/>
                  </a:solidFill>
                  <a:latin typeface="BIZ UDPゴシック" panose="020B0400000000000000" pitchFamily="50" charset="-128"/>
                  <a:ea typeface="BIZ UDPゴシック" panose="020B0400000000000000" pitchFamily="50" charset="-128"/>
                </a:rPr>
                <a:t>中央教育審議会臨時委員、経済産業省産業構造審議会教育イノベーション小委員会委員等歴任。米国国務省</a:t>
              </a:r>
              <a:r>
                <a:rPr lang="en-US" altLang="ja-JP" sz="1400">
                  <a:solidFill>
                    <a:prstClr val="black"/>
                  </a:solidFill>
                  <a:latin typeface="BIZ UDPゴシック" panose="020B0400000000000000" pitchFamily="50" charset="-128"/>
                  <a:ea typeface="BIZ UDPゴシック" panose="020B0400000000000000" pitchFamily="50" charset="-128"/>
                </a:rPr>
                <a:t>International Visitor Leadership Program</a:t>
              </a:r>
              <a:r>
                <a:rPr lang="ja-JP" altLang="en-US" sz="1400">
                  <a:solidFill>
                    <a:prstClr val="black"/>
                  </a:solidFill>
                  <a:latin typeface="BIZ UDPゴシック" panose="020B0400000000000000" pitchFamily="50" charset="-128"/>
                  <a:ea typeface="BIZ UDPゴシック" panose="020B0400000000000000" pitchFamily="50" charset="-128"/>
                </a:rPr>
                <a:t>に選出。</a:t>
              </a:r>
              <a:endPar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lang="ja-JP" altLang="en-US" sz="1200">
                  <a:solidFill>
                    <a:prstClr val="black"/>
                  </a:solidFill>
                  <a:latin typeface="BIZ UDPゴシック" panose="020B0400000000000000" pitchFamily="50" charset="-128"/>
                  <a:ea typeface="BIZ UDPゴシック" panose="020B0400000000000000" pitchFamily="50" charset="-128"/>
                </a:rPr>
                <a:t>著書：</a:t>
              </a:r>
              <a:r>
                <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課題研究メソッド</a:t>
              </a:r>
              <a:r>
                <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課題研究メソッド</a:t>
              </a:r>
              <a:r>
                <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Start Book』</a:t>
              </a:r>
            </a:p>
          </p:txBody>
        </p:sp>
        <p:pic>
          <p:nvPicPr>
            <p:cNvPr id="28" name="Picture 4" descr="Nature ダイジェスト 活用手引き『探究活動実践ガイド「リサーチクエスチョンを立てる」編』 | 活用事例・取り組み | Nature ダイジェスト  | Nature Portfol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463" y="1497081"/>
              <a:ext cx="1692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850540" y="877860"/>
              <a:ext cx="4584394" cy="56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
        <p:nvSpPr>
          <p:cNvPr id="5" name="スライド番号プレースホルダー 4">
            <a:extLst>
              <a:ext uri="{FF2B5EF4-FFF2-40B4-BE49-F238E27FC236}">
                <a16:creationId xmlns:a16="http://schemas.microsoft.com/office/drawing/2014/main" id="{CF9C4B3C-E195-41FE-B0D3-050E58688065}"/>
              </a:ext>
            </a:extLst>
          </p:cNvPr>
          <p:cNvSpPr>
            <a:spLocks noGrp="1"/>
          </p:cNvSpPr>
          <p:nvPr>
            <p:ph type="sldNum" sz="quarter" idx="12"/>
          </p:nvPr>
        </p:nvSpPr>
        <p:spPr/>
        <p:txBody>
          <a:bodyPr/>
          <a:lstStyle/>
          <a:p>
            <a:fld id="{2FC2ACD7-8126-4807-9072-BB6BBB555BC6}" type="slidenum">
              <a:rPr lang="ja-JP" altLang="en-US" smtClean="0"/>
              <a:pPr/>
              <a:t>4</a:t>
            </a:fld>
            <a:endParaRPr lang="ja-JP" altLang="en-US"/>
          </a:p>
        </p:txBody>
      </p:sp>
      <p:grpSp>
        <p:nvGrpSpPr>
          <p:cNvPr id="53" name="グループ化 52">
            <a:extLst>
              <a:ext uri="{FF2B5EF4-FFF2-40B4-BE49-F238E27FC236}">
                <a16:creationId xmlns:a16="http://schemas.microsoft.com/office/drawing/2014/main" id="{172016FA-BF1B-954D-2909-EF9B0C7EB28D}"/>
              </a:ext>
            </a:extLst>
          </p:cNvPr>
          <p:cNvGrpSpPr/>
          <p:nvPr/>
        </p:nvGrpSpPr>
        <p:grpSpPr>
          <a:xfrm>
            <a:off x="5957654" y="824270"/>
            <a:ext cx="6071308" cy="720000"/>
            <a:chOff x="5906483" y="766275"/>
            <a:chExt cx="6071308" cy="720000"/>
          </a:xfrm>
        </p:grpSpPr>
        <p:sp>
          <p:nvSpPr>
            <p:cNvPr id="4" name="正方形/長方形 3"/>
            <p:cNvSpPr/>
            <p:nvPr/>
          </p:nvSpPr>
          <p:spPr>
            <a:xfrm>
              <a:off x="6590519" y="856764"/>
              <a:ext cx="5387272" cy="40626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2000" b="1" i="0" u="none" strike="noStrike" kern="1200" cap="none" spc="0" normalizeH="0" baseline="0" noProof="0">
                  <a:ln>
                    <a:noFill/>
                  </a:ln>
                  <a:solidFill>
                    <a:srgbClr val="A2BFE5"/>
                  </a:solidFill>
                  <a:effectLst/>
                  <a:uLnTx/>
                  <a:uFillTx/>
                  <a:latin typeface="BIZ UDPゴシック" panose="020B0400000000000000" pitchFamily="50" charset="-128"/>
                  <a:ea typeface="BIZ UDPゴシック" panose="020B0400000000000000" pitchFamily="50" charset="-128"/>
                </a:rPr>
                <a:t>アブストラクト</a:t>
              </a:r>
              <a:r>
                <a:rPr kumimoji="1" lang="ja-JP" altLang="en-US" b="1" i="0" u="none" strike="noStrike" kern="1200" cap="none" spc="0" normalizeH="0" baseline="0" noProof="0">
                  <a:ln>
                    <a:noFill/>
                  </a:ln>
                  <a:solidFill>
                    <a:srgbClr val="A2BFE5"/>
                  </a:solidFill>
                  <a:effectLst/>
                  <a:uLnTx/>
                  <a:uFillTx/>
                  <a:latin typeface="BIZ UDPゴシック" panose="020B0400000000000000" pitchFamily="50" charset="-128"/>
                  <a:ea typeface="BIZ UDPゴシック" panose="020B0400000000000000" pitchFamily="50" charset="-128"/>
                </a:rPr>
                <a:t>（研究要旨）</a:t>
              </a:r>
              <a:r>
                <a:rPr kumimoji="1" lang="ja-JP" altLang="en-US" sz="2000" b="1" i="0" u="none" strike="noStrike" kern="1200" cap="none" spc="0" normalizeH="0" baseline="0" noProof="0">
                  <a:ln>
                    <a:noFill/>
                  </a:ln>
                  <a:solidFill>
                    <a:srgbClr val="A2BFE5"/>
                  </a:solidFill>
                  <a:effectLst/>
                  <a:uLnTx/>
                  <a:uFillTx/>
                  <a:latin typeface="BIZ UDPゴシック" panose="020B0400000000000000" pitchFamily="50" charset="-128"/>
                  <a:ea typeface="BIZ UDPゴシック" panose="020B0400000000000000" pitchFamily="50" charset="-128"/>
                </a:rPr>
                <a:t>の書き方</a:t>
              </a:r>
            </a:p>
          </p:txBody>
        </p:sp>
        <p:grpSp>
          <p:nvGrpSpPr>
            <p:cNvPr id="22" name="グループ化 21">
              <a:extLst>
                <a:ext uri="{FF2B5EF4-FFF2-40B4-BE49-F238E27FC236}">
                  <a16:creationId xmlns:a16="http://schemas.microsoft.com/office/drawing/2014/main" id="{EE42B886-2FE6-F057-70C4-606D2622E032}"/>
                </a:ext>
              </a:extLst>
            </p:cNvPr>
            <p:cNvGrpSpPr/>
            <p:nvPr/>
          </p:nvGrpSpPr>
          <p:grpSpPr>
            <a:xfrm>
              <a:off x="5906483" y="766275"/>
              <a:ext cx="720000" cy="720000"/>
              <a:chOff x="12460041" y="675463"/>
              <a:chExt cx="720000" cy="720000"/>
            </a:xfrm>
          </p:grpSpPr>
          <p:sp>
            <p:nvSpPr>
              <p:cNvPr id="20" name="楕円 19">
                <a:extLst>
                  <a:ext uri="{FF2B5EF4-FFF2-40B4-BE49-F238E27FC236}">
                    <a16:creationId xmlns:a16="http://schemas.microsoft.com/office/drawing/2014/main" id="{1BD4A8FC-2C08-E91F-514E-44A7BA554697}"/>
                  </a:ext>
                </a:extLst>
              </p:cNvPr>
              <p:cNvSpPr/>
              <p:nvPr/>
            </p:nvSpPr>
            <p:spPr>
              <a:xfrm>
                <a:off x="12460041" y="675463"/>
                <a:ext cx="720000" cy="720000"/>
              </a:xfrm>
              <a:prstGeom prst="ellipse">
                <a:avLst/>
              </a:prstGeom>
              <a:solidFill>
                <a:srgbClr val="A2B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37C5AFED-E225-3760-EB32-0D29CABCEFC2}"/>
                  </a:ext>
                </a:extLst>
              </p:cNvPr>
              <p:cNvSpPr/>
              <p:nvPr/>
            </p:nvSpPr>
            <p:spPr>
              <a:xfrm>
                <a:off x="12514041" y="729463"/>
                <a:ext cx="612000" cy="612000"/>
              </a:xfrm>
              <a:prstGeom prst="ellipse">
                <a:avLst/>
              </a:prstGeom>
              <a:solidFill>
                <a:srgbClr val="A2BFE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B66BCFB-0571-D475-777D-3C27E3C6FCA8}"/>
                  </a:ext>
                </a:extLst>
              </p:cNvPr>
              <p:cNvSpPr/>
              <p:nvPr/>
            </p:nvSpPr>
            <p:spPr>
              <a:xfrm>
                <a:off x="12496005" y="752918"/>
                <a:ext cx="648072" cy="565091"/>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ja-JP" sz="1200" b="1">
                    <a:solidFill>
                      <a:schemeClr val="bg1"/>
                    </a:solidFill>
                    <a:latin typeface="BIZ UDPゴシック" panose="020B0400000000000000" pitchFamily="50" charset="-128"/>
                    <a:ea typeface="BIZ UDPゴシック" panose="020B0400000000000000" pitchFamily="50" charset="-128"/>
                  </a:rPr>
                  <a:t>Day</a:t>
                </a:r>
              </a:p>
              <a:p>
                <a:pPr marL="0" marR="0" lvl="0" indent="0" algn="ctr" defTabSz="914400" rtl="0" eaLnBrk="1" fontAlgn="auto" latinLnBrk="0" hangingPunct="1">
                  <a:lnSpc>
                    <a:spcPct val="120000"/>
                  </a:lnSpc>
                  <a:spcBef>
                    <a:spcPts val="0"/>
                  </a:spcBef>
                  <a:spcAft>
                    <a:spcPts val="0"/>
                  </a:spcAft>
                  <a:buClrTx/>
                  <a:buSzTx/>
                  <a:buFontTx/>
                  <a:buNone/>
                  <a:defRPr/>
                </a:pPr>
                <a:r>
                  <a:rPr kumimoji="1" lang="en-US" altLang="ja-JP"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rPr>
                  <a:t>1</a:t>
                </a:r>
                <a:endParaRPr kumimoji="1" lang="ja-JP" altLang="en-US"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grpSp>
      </p:grpSp>
      <p:grpSp>
        <p:nvGrpSpPr>
          <p:cNvPr id="52" name="グループ化 51">
            <a:extLst>
              <a:ext uri="{FF2B5EF4-FFF2-40B4-BE49-F238E27FC236}">
                <a16:creationId xmlns:a16="http://schemas.microsoft.com/office/drawing/2014/main" id="{ED0D99CD-6DAF-BAE3-CBCC-8158C0D7595A}"/>
              </a:ext>
            </a:extLst>
          </p:cNvPr>
          <p:cNvGrpSpPr/>
          <p:nvPr/>
        </p:nvGrpSpPr>
        <p:grpSpPr>
          <a:xfrm>
            <a:off x="5957654" y="2958306"/>
            <a:ext cx="6137735" cy="720000"/>
            <a:chOff x="5906483" y="2885442"/>
            <a:chExt cx="6137735" cy="720000"/>
          </a:xfrm>
        </p:grpSpPr>
        <p:sp>
          <p:nvSpPr>
            <p:cNvPr id="13" name="正方形/長方形 12"/>
            <p:cNvSpPr/>
            <p:nvPr/>
          </p:nvSpPr>
          <p:spPr>
            <a:xfrm>
              <a:off x="6580482" y="3040633"/>
              <a:ext cx="5463736" cy="406265"/>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ja-JP" altLang="en-US" sz="2000" b="1">
                  <a:solidFill>
                    <a:srgbClr val="3B8DC6"/>
                  </a:solidFill>
                  <a:latin typeface="BIZ UDPゴシック" panose="020B0400000000000000" pitchFamily="50" charset="-128"/>
                  <a:ea typeface="BIZ UDPゴシック" panose="020B0400000000000000" pitchFamily="50" charset="-128"/>
                </a:rPr>
                <a:t>発表スライド</a:t>
              </a:r>
              <a:r>
                <a:rPr lang="en-US" altLang="ja-JP" sz="2000" b="1">
                  <a:solidFill>
                    <a:srgbClr val="3B8DC6"/>
                  </a:solidFill>
                  <a:latin typeface="BIZ UDPゴシック" panose="020B0400000000000000" pitchFamily="50" charset="-128"/>
                  <a:ea typeface="BIZ UDPゴシック" panose="020B0400000000000000" pitchFamily="50" charset="-128"/>
                </a:rPr>
                <a:t>/</a:t>
              </a:r>
              <a:r>
                <a:rPr lang="ja-JP" altLang="en-US" sz="2000" b="1">
                  <a:solidFill>
                    <a:srgbClr val="3B8DC6"/>
                  </a:solidFill>
                  <a:latin typeface="BIZ UDPゴシック" panose="020B0400000000000000" pitchFamily="50" charset="-128"/>
                  <a:ea typeface="BIZ UDPゴシック" panose="020B0400000000000000" pitchFamily="50" charset="-128"/>
                </a:rPr>
                <a:t>ポスターのブラッシュアップ</a:t>
              </a:r>
              <a:endParaRPr kumimoji="1" lang="ja-JP" altLang="en-US" sz="2000" b="1" i="0" u="none" strike="noStrike" kern="1200" cap="none" spc="0" normalizeH="0" baseline="0" noProof="0">
                <a:ln>
                  <a:noFill/>
                </a:ln>
                <a:solidFill>
                  <a:srgbClr val="3B8DC6"/>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BE946C5C-84B9-1008-5C34-14FEBFD40043}"/>
                </a:ext>
              </a:extLst>
            </p:cNvPr>
            <p:cNvGrpSpPr/>
            <p:nvPr/>
          </p:nvGrpSpPr>
          <p:grpSpPr>
            <a:xfrm>
              <a:off x="5906483" y="2885442"/>
              <a:ext cx="720000" cy="720000"/>
              <a:chOff x="12460041" y="675463"/>
              <a:chExt cx="720000" cy="720000"/>
            </a:xfrm>
          </p:grpSpPr>
          <p:sp>
            <p:nvSpPr>
              <p:cNvPr id="24" name="楕円 23">
                <a:extLst>
                  <a:ext uri="{FF2B5EF4-FFF2-40B4-BE49-F238E27FC236}">
                    <a16:creationId xmlns:a16="http://schemas.microsoft.com/office/drawing/2014/main" id="{38431D3D-53BB-406B-DFCA-9A30E07BC572}"/>
                  </a:ext>
                </a:extLst>
              </p:cNvPr>
              <p:cNvSpPr/>
              <p:nvPr/>
            </p:nvSpPr>
            <p:spPr>
              <a:xfrm>
                <a:off x="12460041" y="675463"/>
                <a:ext cx="720000" cy="720000"/>
              </a:xfrm>
              <a:prstGeom prst="ellipse">
                <a:avLst/>
              </a:prstGeom>
              <a:solidFill>
                <a:srgbClr val="3B8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042783D9-2779-9B46-11EE-F2B67A8B6C0F}"/>
                  </a:ext>
                </a:extLst>
              </p:cNvPr>
              <p:cNvSpPr/>
              <p:nvPr/>
            </p:nvSpPr>
            <p:spPr>
              <a:xfrm>
                <a:off x="12514041" y="729463"/>
                <a:ext cx="612000" cy="612000"/>
              </a:xfrm>
              <a:prstGeom prst="ellipse">
                <a:avLst/>
              </a:prstGeom>
              <a:solidFill>
                <a:srgbClr val="3B8DC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1015306-7ECF-8024-4D71-1464D2F82B1F}"/>
                  </a:ext>
                </a:extLst>
              </p:cNvPr>
              <p:cNvSpPr/>
              <p:nvPr/>
            </p:nvSpPr>
            <p:spPr>
              <a:xfrm>
                <a:off x="12496005" y="752918"/>
                <a:ext cx="648072" cy="565091"/>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ja-JP" sz="1200" b="1">
                    <a:solidFill>
                      <a:schemeClr val="bg1"/>
                    </a:solidFill>
                    <a:latin typeface="BIZ UDPゴシック" panose="020B0400000000000000" pitchFamily="50" charset="-128"/>
                    <a:ea typeface="BIZ UDPゴシック" panose="020B0400000000000000" pitchFamily="50" charset="-128"/>
                  </a:rPr>
                  <a:t>Day</a:t>
                </a:r>
              </a:p>
              <a:p>
                <a:pPr marL="0" marR="0" lvl="0" indent="0" algn="ctr" defTabSz="914400" rtl="0" eaLnBrk="1" fontAlgn="auto" latinLnBrk="0" hangingPunct="1">
                  <a:lnSpc>
                    <a:spcPct val="120000"/>
                  </a:lnSpc>
                  <a:spcBef>
                    <a:spcPts val="0"/>
                  </a:spcBef>
                  <a:spcAft>
                    <a:spcPts val="0"/>
                  </a:spcAft>
                  <a:buClrTx/>
                  <a:buSzTx/>
                  <a:buFontTx/>
                  <a:buNone/>
                  <a:defRPr/>
                </a:pPr>
                <a:r>
                  <a:rPr kumimoji="1" lang="en-US" altLang="ja-JP"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rPr>
                  <a:t>2</a:t>
                </a:r>
                <a:endParaRPr kumimoji="1" lang="ja-JP" altLang="en-US"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grpSp>
      </p:grpSp>
      <p:sp>
        <p:nvSpPr>
          <p:cNvPr id="38" name="四角形: 角を丸くする 37">
            <a:extLst>
              <a:ext uri="{FF2B5EF4-FFF2-40B4-BE49-F238E27FC236}">
                <a16:creationId xmlns:a16="http://schemas.microsoft.com/office/drawing/2014/main" id="{0CA107FB-D621-4741-8A51-0621DC137B52}"/>
              </a:ext>
            </a:extLst>
          </p:cNvPr>
          <p:cNvSpPr/>
          <p:nvPr/>
        </p:nvSpPr>
        <p:spPr>
          <a:xfrm>
            <a:off x="6677654" y="3686800"/>
            <a:ext cx="5151674" cy="1422440"/>
          </a:xfrm>
          <a:prstGeom prst="roundRect">
            <a:avLst>
              <a:gd name="adj" fmla="val 808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19F12611-7330-EB6A-D7F1-6DC4A6517D06}"/>
              </a:ext>
            </a:extLst>
          </p:cNvPr>
          <p:cNvSpPr/>
          <p:nvPr/>
        </p:nvSpPr>
        <p:spPr>
          <a:xfrm>
            <a:off x="9199417" y="4249521"/>
            <a:ext cx="2326427" cy="72000"/>
          </a:xfrm>
          <a:prstGeom prst="roundRect">
            <a:avLst>
              <a:gd name="adj" fmla="val 13589"/>
            </a:avLst>
          </a:prstGeom>
          <a:solidFill>
            <a:srgbClr val="FF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F1F6879A-11D7-E040-EBD7-C98144AB4A72}"/>
              </a:ext>
            </a:extLst>
          </p:cNvPr>
          <p:cNvSpPr/>
          <p:nvPr/>
        </p:nvSpPr>
        <p:spPr>
          <a:xfrm>
            <a:off x="6762272" y="4468527"/>
            <a:ext cx="4874958" cy="72000"/>
          </a:xfrm>
          <a:prstGeom prst="roundRect">
            <a:avLst>
              <a:gd name="adj" fmla="val 13589"/>
            </a:avLst>
          </a:prstGeom>
          <a:solidFill>
            <a:srgbClr val="FF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9EE1B37E-91FD-69A8-9AB6-235349A40395}"/>
              </a:ext>
            </a:extLst>
          </p:cNvPr>
          <p:cNvGrpSpPr/>
          <p:nvPr/>
        </p:nvGrpSpPr>
        <p:grpSpPr>
          <a:xfrm>
            <a:off x="6679275" y="1487081"/>
            <a:ext cx="5151674" cy="1448910"/>
            <a:chOff x="6679275" y="1624252"/>
            <a:chExt cx="5151674" cy="1448910"/>
          </a:xfrm>
        </p:grpSpPr>
        <p:grpSp>
          <p:nvGrpSpPr>
            <p:cNvPr id="2" name="グループ化 1">
              <a:extLst>
                <a:ext uri="{FF2B5EF4-FFF2-40B4-BE49-F238E27FC236}">
                  <a16:creationId xmlns:a16="http://schemas.microsoft.com/office/drawing/2014/main" id="{1162CC35-041E-A69D-A3A6-E91ED98EA265}"/>
                </a:ext>
              </a:extLst>
            </p:cNvPr>
            <p:cNvGrpSpPr/>
            <p:nvPr/>
          </p:nvGrpSpPr>
          <p:grpSpPr>
            <a:xfrm>
              <a:off x="6679275" y="1624252"/>
              <a:ext cx="5151674" cy="1448910"/>
              <a:chOff x="6816080" y="3585792"/>
              <a:chExt cx="5151674" cy="1448910"/>
            </a:xfrm>
          </p:grpSpPr>
          <p:sp>
            <p:nvSpPr>
              <p:cNvPr id="3" name="四角形: 角を丸くする 2">
                <a:extLst>
                  <a:ext uri="{FF2B5EF4-FFF2-40B4-BE49-F238E27FC236}">
                    <a16:creationId xmlns:a16="http://schemas.microsoft.com/office/drawing/2014/main" id="{A34D1A7F-FF9B-893D-5F57-FA6B13BE56F3}"/>
                  </a:ext>
                </a:extLst>
              </p:cNvPr>
              <p:cNvSpPr/>
              <p:nvPr/>
            </p:nvSpPr>
            <p:spPr>
              <a:xfrm>
                <a:off x="6816080" y="3585792"/>
                <a:ext cx="5151674" cy="1448910"/>
              </a:xfrm>
              <a:prstGeom prst="roundRect">
                <a:avLst>
                  <a:gd name="adj" fmla="val 808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0D674949-2890-8402-90B6-461966CD28B1}"/>
                  </a:ext>
                </a:extLst>
              </p:cNvPr>
              <p:cNvSpPr/>
              <p:nvPr/>
            </p:nvSpPr>
            <p:spPr>
              <a:xfrm>
                <a:off x="6888788" y="4213357"/>
                <a:ext cx="2556000" cy="72000"/>
              </a:xfrm>
              <a:prstGeom prst="roundRect">
                <a:avLst>
                  <a:gd name="adj" fmla="val 13589"/>
                </a:avLst>
              </a:prstGeom>
              <a:solidFill>
                <a:srgbClr val="FF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A54657B6-DF95-A72A-32E9-44A783EAB8E2}"/>
                  </a:ext>
                </a:extLst>
              </p:cNvPr>
              <p:cNvSpPr/>
              <p:nvPr/>
            </p:nvSpPr>
            <p:spPr>
              <a:xfrm>
                <a:off x="6888788" y="4435184"/>
                <a:ext cx="4428000" cy="72000"/>
              </a:xfrm>
              <a:prstGeom prst="roundRect">
                <a:avLst>
                  <a:gd name="adj" fmla="val 13589"/>
                </a:avLst>
              </a:prstGeom>
              <a:solidFill>
                <a:srgbClr val="FF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5EA6954-BD10-87EE-4842-CCD610D0144E}"/>
                  </a:ext>
                </a:extLst>
              </p:cNvPr>
              <p:cNvSpPr/>
              <p:nvPr/>
            </p:nvSpPr>
            <p:spPr>
              <a:xfrm>
                <a:off x="11408569" y="3997034"/>
                <a:ext cx="422380" cy="72000"/>
              </a:xfrm>
              <a:prstGeom prst="roundRect">
                <a:avLst>
                  <a:gd name="adj" fmla="val 13589"/>
                </a:avLst>
              </a:prstGeom>
              <a:solidFill>
                <a:srgbClr val="FF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a:extLst>
                <a:ext uri="{FF2B5EF4-FFF2-40B4-BE49-F238E27FC236}">
                  <a16:creationId xmlns:a16="http://schemas.microsoft.com/office/drawing/2014/main" id="{42A2DE14-2823-5080-52E2-F8A80C5B83C0}"/>
                </a:ext>
              </a:extLst>
            </p:cNvPr>
            <p:cNvSpPr/>
            <p:nvPr/>
          </p:nvSpPr>
          <p:spPr>
            <a:xfrm>
              <a:off x="6679275" y="1638963"/>
              <a:ext cx="5151674" cy="138871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課題研究がほぼ終了した段階でも</a:t>
              </a:r>
              <a:r>
                <a:rPr lang="ja-JP" altLang="en-US" sz="1200" b="1">
                  <a:solidFill>
                    <a:srgbClr val="002060"/>
                  </a:solidFill>
                  <a:latin typeface="BIZ UDPゴシック" panose="020B0400000000000000" pitchFamily="50" charset="-128"/>
                  <a:ea typeface="BIZ UDPゴシック" panose="020B0400000000000000" pitchFamily="50" charset="-128"/>
                </a:rPr>
                <a:t>、アブストラクトの書き方ひとつで評価が大きく変わってきます。研究内容の成果をしっかり伝えるために</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、“論理的で伝わりやすい文章作成のポイント</a:t>
              </a:r>
              <a:r>
                <a:rPr kumimoji="1" lang="en-US" altLang="ja-JP"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について</a:t>
              </a:r>
              <a:r>
                <a:rPr lang="ja-JP" altLang="en-US" sz="1200" b="1">
                  <a:solidFill>
                    <a:srgbClr val="002060"/>
                  </a:solidFill>
                  <a:latin typeface="BIZ UDPゴシック" panose="020B0400000000000000" pitchFamily="50" charset="-128"/>
                  <a:ea typeface="BIZ UDPゴシック" panose="020B0400000000000000" pitchFamily="50" charset="-128"/>
                </a:rPr>
                <a:t>学びま</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す。</a:t>
              </a:r>
              <a:endParaRPr kumimoji="1" lang="en-US" altLang="ja-JP"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大学入試におけるライティングや文章を読む際にも、とても効果的です。</a:t>
              </a:r>
              <a:endParaRPr lang="en-US" altLang="ja-JP" sz="1200" b="1">
                <a:solidFill>
                  <a:srgbClr val="00206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lang="ja-JP" altLang="en-US" sz="1200" b="1">
                  <a:solidFill>
                    <a:srgbClr val="002060"/>
                  </a:solidFill>
                  <a:latin typeface="BIZ UDPゴシック" panose="020B0400000000000000" pitchFamily="50" charset="-128"/>
                  <a:ea typeface="BIZ UDPゴシック" panose="020B0400000000000000" pitchFamily="50" charset="-128"/>
                </a:rPr>
                <a:t>アブストラクト作成に必要な課題研究の基礎も踏まえながらのレクチャーと</a:t>
              </a:r>
              <a:endParaRPr lang="en-US" altLang="ja-JP" sz="1200" b="1">
                <a:solidFill>
                  <a:srgbClr val="00206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なります。</a:t>
              </a:r>
            </a:p>
          </p:txBody>
        </p:sp>
      </p:grpSp>
      <p:pic>
        <p:nvPicPr>
          <p:cNvPr id="41" name="Picture 2">
            <a:extLst>
              <a:ext uri="{FF2B5EF4-FFF2-40B4-BE49-F238E27FC236}">
                <a16:creationId xmlns:a16="http://schemas.microsoft.com/office/drawing/2014/main" id="{C6EAC489-622E-974B-AF78-FC18959968C8}"/>
              </a:ext>
            </a:extLst>
          </p:cNvPr>
          <p:cNvPicPr>
            <a:picLocks noChangeAspect="1"/>
          </p:cNvPicPr>
          <p:nvPr/>
        </p:nvPicPr>
        <p:blipFill>
          <a:blip r:embed="rId5"/>
          <a:srcRect/>
          <a:stretch>
            <a:fillRect/>
          </a:stretch>
        </p:blipFill>
        <p:spPr>
          <a:xfrm>
            <a:off x="2694978" y="2110174"/>
            <a:ext cx="1584000" cy="399597"/>
          </a:xfrm>
          <a:prstGeom prst="rect">
            <a:avLst/>
          </a:prstGeom>
        </p:spPr>
      </p:pic>
      <p:pic>
        <p:nvPicPr>
          <p:cNvPr id="21" name="図 20">
            <a:extLst>
              <a:ext uri="{FF2B5EF4-FFF2-40B4-BE49-F238E27FC236}">
                <a16:creationId xmlns:a16="http://schemas.microsoft.com/office/drawing/2014/main" id="{5215792D-9BFC-663D-EEE7-BC80DCCE98F8}"/>
              </a:ext>
            </a:extLst>
          </p:cNvPr>
          <p:cNvPicPr>
            <a:picLocks noChangeAspect="1"/>
          </p:cNvPicPr>
          <p:nvPr/>
        </p:nvPicPr>
        <p:blipFill>
          <a:blip r:embed="rId6"/>
          <a:stretch>
            <a:fillRect/>
          </a:stretch>
        </p:blipFill>
        <p:spPr>
          <a:xfrm>
            <a:off x="11637230" y="0"/>
            <a:ext cx="562560" cy="540000"/>
          </a:xfrm>
          <a:prstGeom prst="rect">
            <a:avLst/>
          </a:prstGeom>
        </p:spPr>
      </p:pic>
      <p:sp>
        <p:nvSpPr>
          <p:cNvPr id="18" name="正方形/長方形 17">
            <a:extLst>
              <a:ext uri="{FF2B5EF4-FFF2-40B4-BE49-F238E27FC236}">
                <a16:creationId xmlns:a16="http://schemas.microsoft.com/office/drawing/2014/main" id="{B9D82405-AEC8-9C99-E70C-BF48A6CB359D}"/>
              </a:ext>
            </a:extLst>
          </p:cNvPr>
          <p:cNvSpPr/>
          <p:nvPr/>
        </p:nvSpPr>
        <p:spPr>
          <a:xfrm>
            <a:off x="334963" y="39168"/>
            <a:ext cx="9052478" cy="461665"/>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ja-JP" sz="2400" b="1">
                <a:solidFill>
                  <a:prstClr val="white"/>
                </a:solidFill>
                <a:latin typeface="BIZ UDPゴシック" panose="020B0400000000000000" pitchFamily="50" charset="-128"/>
                <a:ea typeface="BIZ UDPゴシック" panose="020B0400000000000000" pitchFamily="50" charset="-128"/>
              </a:rPr>
              <a:t>202</a:t>
            </a:r>
            <a:r>
              <a:rPr kumimoji="0" lang="ja-JP" altLang="en-US" sz="2400" b="1">
                <a:solidFill>
                  <a:prstClr val="white"/>
                </a:solidFill>
                <a:latin typeface="BIZ UDPゴシック" panose="020B0400000000000000" pitchFamily="50" charset="-128"/>
                <a:ea typeface="BIZ UDPゴシック" panose="020B0400000000000000" pitchFamily="50" charset="-128"/>
              </a:rPr>
              <a:t>６</a:t>
            </a:r>
            <a:r>
              <a:rPr kumimoji="0" lang="en-US" altLang="ja-JP" sz="2400" b="1">
                <a:solidFill>
                  <a:prstClr val="white"/>
                </a:solidFill>
                <a:latin typeface="BIZ UDPゴシック" panose="020B0400000000000000" pitchFamily="50" charset="-128"/>
                <a:ea typeface="BIZ UDPゴシック" panose="020B0400000000000000" pitchFamily="50" charset="-128"/>
              </a:rPr>
              <a:t> </a:t>
            </a: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第１回目＆第２回目</a:t>
            </a:r>
            <a:r>
              <a:rPr kumimoji="0" lang="en-US" altLang="ja-JP"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 </a:t>
            </a: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課題研究ブラッシュアップ プログラム</a:t>
            </a:r>
            <a:endParaRPr kumimoji="1" lang="ja-JP" altLang="en-US" sz="2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6" name="グラフィックス 15" descr="右向き指示マーク 単色塗りつぶし">
            <a:extLst>
              <a:ext uri="{FF2B5EF4-FFF2-40B4-BE49-F238E27FC236}">
                <a16:creationId xmlns:a16="http://schemas.microsoft.com/office/drawing/2014/main" id="{7D98CDAC-D421-708C-76B2-9190F1BCFD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612770">
            <a:off x="6170952" y="5443751"/>
            <a:ext cx="538171" cy="538171"/>
          </a:xfrm>
          <a:prstGeom prst="rect">
            <a:avLst/>
          </a:prstGeom>
        </p:spPr>
      </p:pic>
      <p:sp>
        <p:nvSpPr>
          <p:cNvPr id="33" name="四角形: 角を丸くする 32">
            <a:extLst>
              <a:ext uri="{FF2B5EF4-FFF2-40B4-BE49-F238E27FC236}">
                <a16:creationId xmlns:a16="http://schemas.microsoft.com/office/drawing/2014/main" id="{BBEC9E63-B7E6-92BF-1D7C-0525CAA905D4}"/>
              </a:ext>
            </a:extLst>
          </p:cNvPr>
          <p:cNvSpPr/>
          <p:nvPr/>
        </p:nvSpPr>
        <p:spPr>
          <a:xfrm>
            <a:off x="5993208" y="5159791"/>
            <a:ext cx="827251" cy="334892"/>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latin typeface="BIZ UDPゴシック" panose="020B0400000000000000" pitchFamily="50" charset="-128"/>
                <a:ea typeface="BIZ UDPゴシック" panose="020B0400000000000000" pitchFamily="50" charset="-128"/>
              </a:rPr>
              <a:t>CHECK</a:t>
            </a:r>
            <a:endParaRPr kumimoji="1" lang="ja-JP" altLang="en-US" sz="1200" b="1">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6677654" y="3843042"/>
            <a:ext cx="5151674" cy="116711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スライド</a:t>
            </a:r>
            <a:r>
              <a:rPr lang="en-US" altLang="ja-JP" sz="1200" b="1">
                <a:solidFill>
                  <a:srgbClr val="002060"/>
                </a:solidFill>
                <a:latin typeface="BIZ UDPゴシック" panose="020B0400000000000000" pitchFamily="50" charset="-128"/>
                <a:ea typeface="BIZ UDPゴシック" panose="020B0400000000000000" pitchFamily="50" charset="-128"/>
              </a:rPr>
              <a:t>/</a:t>
            </a:r>
            <a:r>
              <a:rPr lang="ja-JP" altLang="en-US" sz="1200" b="1">
                <a:solidFill>
                  <a:srgbClr val="002060"/>
                </a:solidFill>
                <a:latin typeface="BIZ UDPゴシック" panose="020B0400000000000000" pitchFamily="50" charset="-128"/>
                <a:ea typeface="BIZ UDPゴシック" panose="020B0400000000000000" pitchFamily="50" charset="-128"/>
              </a:rPr>
              <a:t>ポスター</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での発表</a:t>
            </a:r>
            <a:r>
              <a:rPr lang="ja-JP" altLang="en-US" sz="1200" b="1">
                <a:solidFill>
                  <a:srgbClr val="002060"/>
                </a:solidFill>
                <a:latin typeface="BIZ UDPゴシック" panose="020B0400000000000000" pitchFamily="50" charset="-128"/>
                <a:ea typeface="BIZ UDPゴシック" panose="020B0400000000000000" pitchFamily="50" charset="-128"/>
              </a:rPr>
              <a:t>には、</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デザイン</a:t>
            </a:r>
            <a:r>
              <a:rPr lang="ja-JP" altLang="en-US" sz="1200" b="1">
                <a:solidFill>
                  <a:srgbClr val="002060"/>
                </a:solidFill>
                <a:latin typeface="BIZ UDPゴシック" panose="020B0400000000000000" pitchFamily="50" charset="-128"/>
                <a:ea typeface="BIZ UDPゴシック" panose="020B0400000000000000" pitchFamily="50" charset="-128"/>
              </a:rPr>
              <a:t>や</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論理構成、声の抑揚など多くの要素が</a:t>
            </a:r>
            <a:r>
              <a:rPr lang="ja-JP" altLang="en-US" sz="1200" b="1">
                <a:solidFill>
                  <a:srgbClr val="002060"/>
                </a:solidFill>
                <a:latin typeface="BIZ UDPゴシック" panose="020B0400000000000000" pitchFamily="50" charset="-128"/>
                <a:ea typeface="BIZ UDPゴシック" panose="020B0400000000000000" pitchFamily="50" charset="-128"/>
              </a:rPr>
              <a:t>重要</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となります。ここでは</a:t>
            </a:r>
            <a:r>
              <a:rPr lang="ja-JP" altLang="en-US" sz="1200" b="1">
                <a:solidFill>
                  <a:srgbClr val="002060"/>
                </a:solidFill>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“特に論理構成や強調すべき点と</a:t>
            </a:r>
            <a:endParaRPr kumimoji="1" lang="en-US" altLang="ja-JP"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その示し方</a:t>
            </a:r>
            <a:r>
              <a:rPr kumimoji="1" lang="en-US" altLang="ja-JP"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と</a:t>
            </a:r>
            <a:r>
              <a:rPr lang="ja-JP" altLang="en-US" sz="1200" b="1">
                <a:solidFill>
                  <a:srgbClr val="002060"/>
                </a:solidFill>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英語の発表でのポイントや読まずに自然に話をする方法</a:t>
            </a:r>
            <a:r>
              <a:rPr kumimoji="1" lang="en-US" altLang="ja-JP"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についてもお話します。</a:t>
            </a:r>
            <a:r>
              <a:rPr lang="ja-JP" altLang="en-US" sz="1200" b="1">
                <a:solidFill>
                  <a:srgbClr val="002060"/>
                </a:solidFill>
                <a:latin typeface="BIZ UDPゴシック" panose="020B0400000000000000" pitchFamily="50" charset="-128"/>
                <a:ea typeface="BIZ UDPゴシック" panose="020B0400000000000000" pitchFamily="50" charset="-128"/>
              </a:rPr>
              <a:t>希望される方には、レクチャー内で自身の発表スライドへの講評・アドバイスをしてもらう機会もあります。</a:t>
            </a:r>
            <a:endParaRPr kumimoji="1" lang="ja-JP" altLang="en-US" sz="12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27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四角形: 角を丸くする 79">
            <a:extLst>
              <a:ext uri="{FF2B5EF4-FFF2-40B4-BE49-F238E27FC236}">
                <a16:creationId xmlns:a16="http://schemas.microsoft.com/office/drawing/2014/main" id="{84449C1A-0A5A-486F-96A9-D4BF908FFAE3}"/>
              </a:ext>
            </a:extLst>
          </p:cNvPr>
          <p:cNvSpPr/>
          <p:nvPr/>
        </p:nvSpPr>
        <p:spPr>
          <a:xfrm>
            <a:off x="6420036" y="1690967"/>
            <a:ext cx="5521393" cy="1864800"/>
          </a:xfrm>
          <a:prstGeom prst="roundRect">
            <a:avLst>
              <a:gd name="adj" fmla="val 808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descr="卵が入っている&#10;&#10;中程度の精度で自動的に生成された説明">
            <a:extLst>
              <a:ext uri="{FF2B5EF4-FFF2-40B4-BE49-F238E27FC236}">
                <a16:creationId xmlns:a16="http://schemas.microsoft.com/office/drawing/2014/main" id="{E11A9A1E-DE27-F385-5552-3E6C9E113001}"/>
              </a:ext>
            </a:extLst>
          </p:cNvPr>
          <p:cNvPicPr>
            <a:picLocks noChangeAspect="1"/>
          </p:cNvPicPr>
          <p:nvPr/>
        </p:nvPicPr>
        <p:blipFill rotWithShape="1">
          <a:blip r:embed="rId3">
            <a:extLst>
              <a:ext uri="{28A0092B-C50C-407E-A947-70E740481C1C}">
                <a14:useLocalDpi xmlns:a14="http://schemas.microsoft.com/office/drawing/2010/main" val="0"/>
              </a:ext>
            </a:extLst>
          </a:blip>
          <a:srcRect l="1" r="17682"/>
          <a:stretch/>
        </p:blipFill>
        <p:spPr>
          <a:xfrm>
            <a:off x="714259" y="769860"/>
            <a:ext cx="4860001" cy="5904000"/>
          </a:xfrm>
          <a:prstGeom prst="rect">
            <a:avLst/>
          </a:prstGeom>
          <a:ln>
            <a:noFill/>
          </a:ln>
          <a:effectLst/>
        </p:spPr>
      </p:pic>
      <p:sp>
        <p:nvSpPr>
          <p:cNvPr id="12" name="正方形/長方形 11">
            <a:extLst>
              <a:ext uri="{FF2B5EF4-FFF2-40B4-BE49-F238E27FC236}">
                <a16:creationId xmlns:a16="http://schemas.microsoft.com/office/drawing/2014/main" id="{25A7E820-4C60-6906-2447-03A5DA65CDA0}"/>
              </a:ext>
            </a:extLst>
          </p:cNvPr>
          <p:cNvSpPr/>
          <p:nvPr/>
        </p:nvSpPr>
        <p:spPr>
          <a:xfrm>
            <a:off x="714259" y="710338"/>
            <a:ext cx="4860000" cy="5904000"/>
          </a:xfrm>
          <a:prstGeom prst="rect">
            <a:avLst/>
          </a:prstGeom>
          <a:solidFill>
            <a:srgbClr val="FFFFFF">
              <a:alpha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rPr>
              <a:t>C1</a:t>
            </a: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3" name="グループ化 12">
            <a:extLst>
              <a:ext uri="{FF2B5EF4-FFF2-40B4-BE49-F238E27FC236}">
                <a16:creationId xmlns:a16="http://schemas.microsoft.com/office/drawing/2014/main" id="{66983226-64BF-0A46-5180-227235AC0DD2}"/>
              </a:ext>
            </a:extLst>
          </p:cNvPr>
          <p:cNvGrpSpPr/>
          <p:nvPr/>
        </p:nvGrpSpPr>
        <p:grpSpPr>
          <a:xfrm>
            <a:off x="714259" y="710338"/>
            <a:ext cx="4878011" cy="5914394"/>
            <a:chOff x="714259" y="710338"/>
            <a:chExt cx="4878011" cy="5914394"/>
          </a:xfrm>
        </p:grpSpPr>
        <p:sp>
          <p:nvSpPr>
            <p:cNvPr id="14" name="正方形/長方形 13">
              <a:extLst>
                <a:ext uri="{FF2B5EF4-FFF2-40B4-BE49-F238E27FC236}">
                  <a16:creationId xmlns:a16="http://schemas.microsoft.com/office/drawing/2014/main" id="{D12895B0-6DC1-5E97-A052-B6C9D4FDA1F3}"/>
                </a:ext>
              </a:extLst>
            </p:cNvPr>
            <p:cNvSpPr/>
            <p:nvPr/>
          </p:nvSpPr>
          <p:spPr>
            <a:xfrm>
              <a:off x="714259" y="710338"/>
              <a:ext cx="4860000" cy="5904000"/>
            </a:xfrm>
            <a:prstGeom prst="rect">
              <a:avLst/>
            </a:prstGeom>
            <a:solidFill>
              <a:srgbClr val="FFFFFF">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C1</a:t>
              </a:r>
              <a:endParaRPr kumimoji="1" lang="ja-JP" altLang="en-US"/>
            </a:p>
          </p:txBody>
        </p:sp>
        <p:sp>
          <p:nvSpPr>
            <p:cNvPr id="15" name="正方形/長方形 14">
              <a:extLst>
                <a:ext uri="{FF2B5EF4-FFF2-40B4-BE49-F238E27FC236}">
                  <a16:creationId xmlns:a16="http://schemas.microsoft.com/office/drawing/2014/main" id="{E0FE09C1-E049-0E9A-AEDA-3217EEC6DBC1}"/>
                </a:ext>
              </a:extLst>
            </p:cNvPr>
            <p:cNvSpPr/>
            <p:nvPr/>
          </p:nvSpPr>
          <p:spPr>
            <a:xfrm>
              <a:off x="913213" y="924496"/>
              <a:ext cx="440056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グローバルスキルアップ</a:t>
              </a:r>
              <a:r>
                <a:rPr kumimoji="1" lang="en-US" altLang="ja-JP" sz="2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PGM </a:t>
              </a:r>
            </a:p>
          </p:txBody>
        </p:sp>
        <p:sp>
          <p:nvSpPr>
            <p:cNvPr id="16" name="正方形/長方形 15">
              <a:extLst>
                <a:ext uri="{FF2B5EF4-FFF2-40B4-BE49-F238E27FC236}">
                  <a16:creationId xmlns:a16="http://schemas.microsoft.com/office/drawing/2014/main" id="{298027A3-A89D-AFBC-6233-D4BB552B77DC}"/>
                </a:ext>
              </a:extLst>
            </p:cNvPr>
            <p:cNvSpPr/>
            <p:nvPr/>
          </p:nvSpPr>
          <p:spPr>
            <a:xfrm>
              <a:off x="1743316" y="1500560"/>
              <a:ext cx="3848954" cy="971356"/>
            </a:xfrm>
            <a:prstGeom prst="rect">
              <a:avLst/>
            </a:prstGeom>
          </p:spPr>
          <p:txBody>
            <a:bodyPr wrap="square">
              <a:spAutoFit/>
            </a:bodyPr>
            <a:lstStyle/>
            <a:p>
              <a:pPr marL="0" marR="0" lvl="0" indent="895350" algn="l" defTabSz="914400" rtl="0" eaLnBrk="1" fontAlgn="auto" latinLnBrk="0" hangingPunct="1">
                <a:lnSpc>
                  <a:spcPct val="120000"/>
                </a:lnSpc>
                <a:spcBef>
                  <a:spcPts val="0"/>
                </a:spcBef>
                <a:spcAft>
                  <a:spcPts val="0"/>
                </a:spcAft>
                <a:buClrTx/>
                <a:buSzTx/>
                <a:buFontTx/>
                <a:buNone/>
                <a:defRPr/>
              </a:pPr>
              <a:r>
                <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監修：</a:t>
              </a:r>
              <a:r>
                <a:rPr kumimoji="1" lang="en-US" altLang="ja-JP"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Eric Altman </a:t>
              </a:r>
              <a:r>
                <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氏</a:t>
              </a:r>
              <a:endParaRPr kumimoji="1" lang="en-US" altLang="ja-JP"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895350" algn="l" defTabSz="914400" rtl="0" eaLnBrk="1" fontAlgn="auto" latinLnBrk="0" hangingPunct="1">
                <a:lnSpc>
                  <a:spcPct val="120000"/>
                </a:lnSpc>
                <a:spcBef>
                  <a:spcPts val="0"/>
                </a:spcBef>
                <a:spcAft>
                  <a:spcPts val="0"/>
                </a:spcAft>
                <a:buClrTx/>
                <a:buSzTx/>
                <a:buFontTx/>
                <a:buNone/>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株式会社ジージー</a:t>
              </a:r>
              <a:endParaRPr kumimoji="1"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895350" algn="l" defTabSz="914400" rtl="0" eaLnBrk="1" fontAlgn="auto" latinLnBrk="0" hangingPunct="1">
                <a:lnSpc>
                  <a:spcPct val="120000"/>
                </a:lnSpc>
                <a:spcBef>
                  <a:spcPts val="0"/>
                </a:spcBef>
                <a:spcAft>
                  <a:spcPts val="0"/>
                </a:spcAft>
                <a:buClrTx/>
                <a:buSzTx/>
                <a:buFontTx/>
                <a:buNone/>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人材開発ディレクター</a:t>
              </a:r>
              <a:endParaRPr kumimoji="1"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3245972D-A3AD-0440-1EC4-1871996A794C}"/>
                </a:ext>
              </a:extLst>
            </p:cNvPr>
            <p:cNvSpPr/>
            <p:nvPr/>
          </p:nvSpPr>
          <p:spPr>
            <a:xfrm>
              <a:off x="820120" y="3204693"/>
              <a:ext cx="4644000" cy="3420039"/>
            </a:xfrm>
            <a:prstGeom prst="rect">
              <a:avLst/>
            </a:prstGeom>
          </p:spPr>
          <p:txBody>
            <a:bodyPr wrap="square">
              <a:spAutoFit/>
            </a:bodyPr>
            <a:lstStyle/>
            <a:p>
              <a:pPr>
                <a:lnSpc>
                  <a:spcPct val="120000"/>
                </a:lnSpc>
              </a:pPr>
              <a:r>
                <a:rPr lang="ja-JP" altLang="en-US" sz="1400">
                  <a:solidFill>
                    <a:srgbClr val="212121"/>
                  </a:solidFill>
                  <a:latin typeface="BIZ UDPゴシック" panose="020B0400000000000000" pitchFamily="50" charset="-128"/>
                  <a:ea typeface="BIZ UDPゴシック" panose="020B0400000000000000" pitchFamily="50" charset="-128"/>
                </a:rPr>
                <a:t>同社のグローバル人材の採用・研修・組織開発を中心に</a:t>
              </a:r>
              <a:endParaRPr lang="en-US" altLang="ja-JP" sz="1400">
                <a:solidFill>
                  <a:srgbClr val="212121"/>
                </a:solidFill>
                <a:latin typeface="BIZ UDPゴシック" panose="020B0400000000000000" pitchFamily="50" charset="-128"/>
                <a:ea typeface="BIZ UDPゴシック" panose="020B0400000000000000" pitchFamily="50" charset="-128"/>
              </a:endParaRPr>
            </a:p>
            <a:p>
              <a:pPr>
                <a:lnSpc>
                  <a:spcPct val="120000"/>
                </a:lnSpc>
              </a:pPr>
              <a:r>
                <a:rPr lang="en-US" altLang="ja-JP" sz="1400">
                  <a:solidFill>
                    <a:srgbClr val="212121"/>
                  </a:solidFill>
                  <a:latin typeface="BIZ UDPゴシック" panose="020B0400000000000000" pitchFamily="50" charset="-128"/>
                  <a:ea typeface="BIZ UDPゴシック" panose="020B0400000000000000" pitchFamily="50" charset="-128"/>
                </a:rPr>
                <a:t>HR</a:t>
              </a:r>
              <a:r>
                <a:rPr lang="ja-JP" altLang="en-US" sz="1400">
                  <a:solidFill>
                    <a:srgbClr val="212121"/>
                  </a:solidFill>
                  <a:latin typeface="BIZ UDPゴシック" panose="020B0400000000000000" pitchFamily="50" charset="-128"/>
                  <a:ea typeface="BIZ UDPゴシック" panose="020B0400000000000000" pitchFamily="50" charset="-128"/>
                </a:rPr>
                <a:t>全般の管理や英語能力評価ツール開発に従事。</a:t>
              </a:r>
              <a:endParaRPr lang="en-US" altLang="ja-JP" sz="1400">
                <a:solidFill>
                  <a:srgbClr val="212121"/>
                </a:solidFill>
                <a:latin typeface="BIZ UDPゴシック" panose="020B0400000000000000" pitchFamily="50" charset="-128"/>
                <a:ea typeface="BIZ UDPゴシック" panose="020B0400000000000000" pitchFamily="50" charset="-128"/>
              </a:endParaRPr>
            </a:p>
            <a:p>
              <a:pPr>
                <a:lnSpc>
                  <a:spcPct val="120000"/>
                </a:lnSpc>
              </a:pPr>
              <a:r>
                <a:rPr lang="ja-JP" altLang="en-US" sz="1400">
                  <a:solidFill>
                    <a:srgbClr val="212121"/>
                  </a:solidFill>
                  <a:latin typeface="BIZ UDPゴシック" panose="020B0400000000000000" pitchFamily="50" charset="-128"/>
                  <a:ea typeface="BIZ UDPゴシック" panose="020B0400000000000000" pitchFamily="50" charset="-128"/>
                </a:rPr>
                <a:t>これまで、グローバルリーダーシップやグローバルコミュニ</a:t>
              </a:r>
              <a:endParaRPr lang="en-US" altLang="ja-JP" sz="1400">
                <a:solidFill>
                  <a:srgbClr val="212121"/>
                </a:solidFill>
                <a:latin typeface="BIZ UDPゴシック" panose="020B0400000000000000" pitchFamily="50" charset="-128"/>
                <a:ea typeface="BIZ UDPゴシック" panose="020B0400000000000000" pitchFamily="50" charset="-128"/>
              </a:endParaRPr>
            </a:p>
            <a:p>
              <a:pPr>
                <a:lnSpc>
                  <a:spcPct val="120000"/>
                </a:lnSpc>
              </a:pPr>
              <a:r>
                <a:rPr lang="ja-JP" altLang="en-US" sz="1400">
                  <a:solidFill>
                    <a:srgbClr val="212121"/>
                  </a:solidFill>
                  <a:latin typeface="BIZ UDPゴシック" panose="020B0400000000000000" pitchFamily="50" charset="-128"/>
                  <a:ea typeface="BIZ UDPゴシック" panose="020B0400000000000000" pitchFamily="50" charset="-128"/>
                </a:rPr>
                <a:t>ケーションなどの研修プログラムの指導・開発・運営・研修</a:t>
              </a:r>
              <a:endParaRPr lang="en-US" altLang="ja-JP" sz="1400">
                <a:solidFill>
                  <a:srgbClr val="212121"/>
                </a:solidFill>
                <a:latin typeface="BIZ UDPゴシック" panose="020B0400000000000000" pitchFamily="50" charset="-128"/>
                <a:ea typeface="BIZ UDPゴシック" panose="020B0400000000000000" pitchFamily="50" charset="-128"/>
              </a:endParaRPr>
            </a:p>
            <a:p>
              <a:pPr>
                <a:lnSpc>
                  <a:spcPct val="120000"/>
                </a:lnSpc>
              </a:pPr>
              <a:r>
                <a:rPr lang="ja-JP" altLang="en-US" sz="1400">
                  <a:solidFill>
                    <a:srgbClr val="212121"/>
                  </a:solidFill>
                  <a:latin typeface="BIZ UDPゴシック" panose="020B0400000000000000" pitchFamily="50" charset="-128"/>
                  <a:ea typeface="BIZ UDPゴシック" panose="020B0400000000000000" pitchFamily="50" charset="-128"/>
                </a:rPr>
                <a:t>チームのリーダーとしても活躍。</a:t>
              </a:r>
              <a:r>
                <a:rPr lang="en-US" altLang="ja-JP" sz="1400">
                  <a:solidFill>
                    <a:schemeClr val="tx1"/>
                  </a:solidFill>
                  <a:latin typeface="BIZ UDPゴシック" panose="020B0400000000000000" pitchFamily="50" charset="-128"/>
                  <a:ea typeface="BIZ UDPゴシック" panose="020B0400000000000000" pitchFamily="50" charset="-128"/>
                </a:rPr>
                <a:t> </a:t>
              </a:r>
              <a:r>
                <a:rPr lang="ja-JP" altLang="en-US" sz="1400">
                  <a:solidFill>
                    <a:schemeClr val="tx1"/>
                  </a:solidFill>
                  <a:latin typeface="BIZ UDPゴシック" panose="020B0400000000000000" pitchFamily="50" charset="-128"/>
                  <a:ea typeface="BIZ UDPゴシック" panose="020B0400000000000000" pitchFamily="50" charset="-128"/>
                </a:rPr>
                <a:t>多種多様な企業や組織</a:t>
              </a:r>
              <a:r>
                <a:rPr lang="ja-JP" altLang="en-US" sz="1400">
                  <a:latin typeface="BIZ UDPゴシック" panose="020B0400000000000000" pitchFamily="50" charset="-128"/>
                  <a:ea typeface="BIZ UDPゴシック" panose="020B0400000000000000" pitchFamily="50" charset="-128"/>
                </a:rPr>
                <a:t>で</a:t>
              </a:r>
              <a:r>
                <a:rPr lang="ja-JP" altLang="en-US" sz="1400">
                  <a:solidFill>
                    <a:schemeClr val="tx1"/>
                  </a:solidFill>
                  <a:latin typeface="BIZ UDPゴシック" panose="020B0400000000000000" pitchFamily="50" charset="-128"/>
                  <a:ea typeface="BIZ UDPゴシック" panose="020B0400000000000000" pitchFamily="50" charset="-128"/>
                </a:rPr>
                <a:t>下記のような</a:t>
              </a:r>
              <a:r>
                <a:rPr lang="ja-JP" altLang="en-US" sz="1400">
                  <a:latin typeface="BIZ UDPゴシック" panose="020B0400000000000000" pitchFamily="50" charset="-128"/>
                  <a:ea typeface="BIZ UDPゴシック" panose="020B0400000000000000" pitchFamily="50" charset="-128"/>
                </a:rPr>
                <a:t>コースを中心に</a:t>
              </a:r>
              <a:r>
                <a:rPr lang="ja-JP" altLang="en-US" sz="1400">
                  <a:solidFill>
                    <a:schemeClr val="tx1"/>
                  </a:solidFill>
                  <a:latin typeface="BIZ UDPゴシック" panose="020B0400000000000000" pitchFamily="50" charset="-128"/>
                  <a:ea typeface="BIZ UDPゴシック" panose="020B0400000000000000" pitchFamily="50" charset="-128"/>
                </a:rPr>
                <a:t>新入社員から管理職まで</a:t>
              </a:r>
              <a:r>
                <a:rPr lang="en-US" altLang="ja-JP" sz="1400">
                  <a:solidFill>
                    <a:schemeClr val="tx1"/>
                  </a:solidFill>
                  <a:latin typeface="BIZ UDPゴシック" panose="020B0400000000000000" pitchFamily="50" charset="-128"/>
                  <a:ea typeface="BIZ UDPゴシック" panose="020B0400000000000000" pitchFamily="50" charset="-128"/>
                </a:rPr>
                <a:t>1,000</a:t>
              </a:r>
              <a:r>
                <a:rPr lang="ja-JP" altLang="en-US" sz="1400">
                  <a:latin typeface="BIZ UDPゴシック" panose="020B0400000000000000" pitchFamily="50" charset="-128"/>
                  <a:ea typeface="BIZ UDPゴシック" panose="020B0400000000000000" pitchFamily="50" charset="-128"/>
                </a:rPr>
                <a:t>名以上</a:t>
              </a:r>
              <a:r>
                <a:rPr lang="ja-JP" altLang="en-US" sz="1400">
                  <a:solidFill>
                    <a:schemeClr val="tx1"/>
                  </a:solidFill>
                  <a:latin typeface="BIZ UDPゴシック" panose="020B0400000000000000" pitchFamily="50" charset="-128"/>
                  <a:ea typeface="BIZ UDPゴシック" panose="020B0400000000000000" pitchFamily="50" charset="-128"/>
                </a:rPr>
                <a:t>、</a:t>
              </a:r>
              <a:r>
                <a:rPr lang="en-US" altLang="ja-JP" sz="1400">
                  <a:solidFill>
                    <a:schemeClr val="tx1"/>
                  </a:solidFill>
                  <a:latin typeface="BIZ UDPゴシック" panose="020B0400000000000000" pitchFamily="50" charset="-128"/>
                  <a:ea typeface="BIZ UDPゴシック" panose="020B0400000000000000" pitchFamily="50" charset="-128"/>
                </a:rPr>
                <a:t>10,000</a:t>
              </a:r>
              <a:r>
                <a:rPr lang="ja-JP" altLang="en-US" sz="1400">
                  <a:solidFill>
                    <a:schemeClr val="tx1"/>
                  </a:solidFill>
                  <a:latin typeface="BIZ UDPゴシック" panose="020B0400000000000000" pitchFamily="50" charset="-128"/>
                  <a:ea typeface="BIZ UDPゴシック" panose="020B0400000000000000" pitchFamily="50" charset="-128"/>
                </a:rPr>
                <a:t>時間を越える</a:t>
              </a:r>
              <a:r>
                <a:rPr lang="ja-JP" altLang="en-US" sz="1400">
                  <a:latin typeface="BIZ UDPゴシック" panose="020B0400000000000000" pitchFamily="50" charset="-128"/>
                  <a:ea typeface="BIZ UDPゴシック" panose="020B0400000000000000" pitchFamily="50" charset="-128"/>
                </a:rPr>
                <a:t>指導を経験。</a:t>
              </a:r>
              <a:endParaRPr lang="en-US" altLang="ja-JP" sz="1400">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solidFill>
                  <a:latin typeface="BIZ UDPゴシック" panose="020B0400000000000000" pitchFamily="50" charset="-128"/>
                  <a:ea typeface="BIZ UDPゴシック" panose="020B0400000000000000" pitchFamily="50" charset="-128"/>
                </a:rPr>
                <a:t>　</a:t>
              </a:r>
              <a:r>
                <a:rPr lang="en-US" altLang="ja-JP" sz="1200">
                  <a:solidFill>
                    <a:schemeClr val="tx1"/>
                  </a:solidFill>
                  <a:latin typeface="BIZ UDPゴシック" panose="020B0400000000000000" pitchFamily="50" charset="-128"/>
                  <a:ea typeface="BIZ UDPゴシック" panose="020B0400000000000000" pitchFamily="50" charset="-128"/>
                </a:rPr>
                <a:t>Presentations / Cross-Cultural Communication / </a:t>
              </a:r>
            </a:p>
            <a:p>
              <a:pPr>
                <a:lnSpc>
                  <a:spcPct val="120000"/>
                </a:lnSpc>
              </a:pPr>
              <a:r>
                <a:rPr lang="ja-JP" altLang="en-US" sz="1200">
                  <a:solidFill>
                    <a:schemeClr val="tx1"/>
                  </a:solidFill>
                  <a:latin typeface="BIZ UDPゴシック" panose="020B0400000000000000" pitchFamily="50" charset="-128"/>
                  <a:ea typeface="BIZ UDPゴシック" panose="020B0400000000000000" pitchFamily="50" charset="-128"/>
                </a:rPr>
                <a:t>　</a:t>
              </a:r>
              <a:r>
                <a:rPr lang="en-US" altLang="ja-JP" sz="1200">
                  <a:solidFill>
                    <a:schemeClr val="tx1"/>
                  </a:solidFill>
                  <a:latin typeface="BIZ UDPゴシック" panose="020B0400000000000000" pitchFamily="50" charset="-128"/>
                  <a:ea typeface="BIZ UDPゴシック" panose="020B0400000000000000" pitchFamily="50" charset="-128"/>
                </a:rPr>
                <a:t>Negotiations /</a:t>
              </a:r>
              <a:r>
                <a:rPr lang="ja-JP" altLang="en-US" sz="1200">
                  <a:latin typeface="BIZ UDPゴシック" panose="020B0400000000000000" pitchFamily="50" charset="-128"/>
                  <a:ea typeface="BIZ UDPゴシック" panose="020B0400000000000000" pitchFamily="50" charset="-128"/>
                </a:rPr>
                <a:t> </a:t>
              </a:r>
              <a:r>
                <a:rPr lang="en-US" altLang="ja-JP" sz="1200">
                  <a:solidFill>
                    <a:schemeClr val="tx1"/>
                  </a:solidFill>
                  <a:latin typeface="BIZ UDPゴシック" panose="020B0400000000000000" pitchFamily="50" charset="-128"/>
                  <a:ea typeface="BIZ UDPゴシック" panose="020B0400000000000000" pitchFamily="50" charset="-128"/>
                </a:rPr>
                <a:t>Facilitation and Logical Thinking</a:t>
              </a:r>
              <a:r>
                <a:rPr lang="en-US" altLang="ja-JP" sz="900">
                  <a:solidFill>
                    <a:schemeClr val="tx1"/>
                  </a:solidFill>
                  <a:latin typeface="BIZ UDPゴシック" panose="020B0400000000000000" pitchFamily="50" charset="-128"/>
                  <a:ea typeface="BIZ UDPゴシック" panose="020B0400000000000000" pitchFamily="50" charset="-128"/>
                </a:rPr>
                <a:t> </a:t>
              </a:r>
              <a:r>
                <a:rPr lang="ja-JP" altLang="en-US" sz="900">
                  <a:latin typeface="BIZ UDPゴシック" panose="020B0400000000000000" pitchFamily="50" charset="-128"/>
                  <a:ea typeface="BIZ UDPゴシック" panose="020B0400000000000000" pitchFamily="50" charset="-128"/>
                </a:rPr>
                <a:t>など</a:t>
              </a:r>
              <a:endParaRPr lang="en-US" altLang="ja-JP" sz="120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solidFill>
                  <a:latin typeface="BIZ UDPゴシック" panose="020B0400000000000000" pitchFamily="50" charset="-128"/>
                  <a:ea typeface="BIZ UDPゴシック" panose="020B0400000000000000" pitchFamily="50" charset="-128"/>
                </a:rPr>
                <a:t>資格</a:t>
              </a:r>
              <a:endParaRPr lang="en-US" altLang="ja-JP" sz="120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rgbClr val="212121"/>
                  </a:solidFill>
                  <a:latin typeface="BIZ UDPゴシック" panose="020B0400000000000000" pitchFamily="50" charset="-128"/>
                  <a:ea typeface="BIZ UDPゴシック" panose="020B0400000000000000" pitchFamily="50" charset="-128"/>
                </a:rPr>
                <a:t>　オタワ大学：コミュニケーション </a:t>
              </a:r>
              <a:r>
                <a:rPr lang="en-US" altLang="ja-JP" sz="1200">
                  <a:solidFill>
                    <a:srgbClr val="212121"/>
                  </a:solidFill>
                  <a:latin typeface="BIZ UDPゴシック" panose="020B0400000000000000" pitchFamily="50" charset="-128"/>
                  <a:ea typeface="BIZ UDPゴシック" panose="020B0400000000000000" pitchFamily="50" charset="-128"/>
                </a:rPr>
                <a:t>BFA </a:t>
              </a:r>
              <a:r>
                <a:rPr lang="ja-JP" altLang="en-US" sz="1200">
                  <a:solidFill>
                    <a:srgbClr val="212121"/>
                  </a:solidFill>
                  <a:latin typeface="BIZ UDPゴシック" panose="020B0400000000000000" pitchFamily="50" charset="-128"/>
                  <a:ea typeface="BIZ UDPゴシック" panose="020B0400000000000000" pitchFamily="50" charset="-128"/>
                </a:rPr>
                <a:t>（優等）</a:t>
              </a:r>
              <a:endParaRPr lang="en-US" altLang="ja-JP" sz="1200">
                <a:solidFill>
                  <a:srgbClr val="212121"/>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rgbClr val="212121"/>
                  </a:solidFill>
                  <a:latin typeface="BIZ UDPゴシック" panose="020B0400000000000000" pitchFamily="50" charset="-128"/>
                  <a:ea typeface="BIZ UDPゴシック" panose="020B0400000000000000" pitchFamily="50" charset="-128"/>
                </a:rPr>
                <a:t>　トロント大学：</a:t>
              </a:r>
              <a:r>
                <a:rPr lang="en-US" altLang="ja-JP" sz="1200">
                  <a:solidFill>
                    <a:srgbClr val="212121"/>
                  </a:solidFill>
                  <a:latin typeface="BIZ UDPゴシック" panose="020B0400000000000000" pitchFamily="50" charset="-128"/>
                  <a:ea typeface="BIZ UDPゴシック" panose="020B0400000000000000" pitchFamily="50" charset="-128"/>
                </a:rPr>
                <a:t>TEFL</a:t>
              </a:r>
              <a:r>
                <a:rPr lang="ja-JP" altLang="en-US" sz="1200">
                  <a:solidFill>
                    <a:srgbClr val="212121"/>
                  </a:solidFill>
                  <a:latin typeface="BIZ UDPゴシック" panose="020B0400000000000000" pitchFamily="50" charset="-128"/>
                  <a:ea typeface="BIZ UDPゴシック" panose="020B0400000000000000" pitchFamily="50" charset="-128"/>
                </a:rPr>
                <a:t>認定</a:t>
              </a:r>
              <a:endParaRPr lang="en-US" altLang="ja-JP" sz="1200">
                <a:solidFill>
                  <a:srgbClr val="212121"/>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solidFill>
                  <a:latin typeface="BIZ UDPゴシック" panose="020B0400000000000000" pitchFamily="50" charset="-128"/>
                  <a:ea typeface="BIZ UDPゴシック" panose="020B0400000000000000" pitchFamily="50" charset="-128"/>
                </a:rPr>
                <a:t>　</a:t>
              </a:r>
              <a:r>
                <a:rPr lang="en-US" altLang="ja-JP" sz="1200">
                  <a:solidFill>
                    <a:schemeClr val="tx1"/>
                  </a:solidFill>
                  <a:latin typeface="BIZ UDPゴシック" panose="020B0400000000000000" pitchFamily="50" charset="-128"/>
                  <a:ea typeface="BIZ UDPゴシック" panose="020B0400000000000000" pitchFamily="50" charset="-128"/>
                </a:rPr>
                <a:t>American Society of Training &amp; Development </a:t>
              </a:r>
              <a:r>
                <a:rPr lang="en-US" altLang="ja-JP" sz="900">
                  <a:latin typeface="BIZ UDPゴシック" panose="020B0400000000000000" pitchFamily="50" charset="-128"/>
                  <a:ea typeface="BIZ UDPゴシック" panose="020B0400000000000000" pitchFamily="50" charset="-128"/>
                </a:rPr>
                <a:t>(</a:t>
              </a:r>
              <a:r>
                <a:rPr lang="en-US" altLang="ja-JP" sz="900">
                  <a:solidFill>
                    <a:srgbClr val="212121"/>
                  </a:solidFill>
                  <a:latin typeface="BIZ UDPゴシック" panose="020B0400000000000000" pitchFamily="50" charset="-128"/>
                  <a:ea typeface="BIZ UDPゴシック" panose="020B0400000000000000" pitchFamily="50" charset="-128"/>
                </a:rPr>
                <a:t>ASTD)</a:t>
              </a:r>
            </a:p>
            <a:p>
              <a:pPr>
                <a:lnSpc>
                  <a:spcPct val="120000"/>
                </a:lnSpc>
              </a:pPr>
              <a:r>
                <a:rPr lang="ja-JP" altLang="en-US" sz="1200">
                  <a:solidFill>
                    <a:srgbClr val="212121"/>
                  </a:solidFill>
                  <a:latin typeface="BIZ UDPゴシック" panose="020B0400000000000000" pitchFamily="50" charset="-128"/>
                  <a:ea typeface="BIZ UDPゴシック" panose="020B0400000000000000" pitchFamily="50" charset="-128"/>
                </a:rPr>
                <a:t>　文化オリエンテーションアセスメントツール </a:t>
              </a:r>
              <a:r>
                <a:rPr lang="en-US" altLang="ja-JP" sz="1200">
                  <a:solidFill>
                    <a:srgbClr val="212121"/>
                  </a:solidFill>
                  <a:latin typeface="BIZ UDPゴシック" panose="020B0400000000000000" pitchFamily="50" charset="-128"/>
                  <a:ea typeface="BIZ UDPゴシック" panose="020B0400000000000000" pitchFamily="50" charset="-128"/>
                </a:rPr>
                <a:t>TMC</a:t>
              </a:r>
              <a:r>
                <a:rPr lang="ja-JP" altLang="en-US" sz="1200">
                  <a:solidFill>
                    <a:srgbClr val="212121"/>
                  </a:solidFill>
                  <a:latin typeface="BIZ UDPゴシック" panose="020B0400000000000000" pitchFamily="50" charset="-128"/>
                  <a:ea typeface="BIZ UDPゴシック" panose="020B0400000000000000" pitchFamily="50" charset="-128"/>
                </a:rPr>
                <a:t>認定</a:t>
              </a:r>
              <a:endParaRPr lang="en-US" altLang="ja-JP" sz="1200">
                <a:solidFill>
                  <a:schemeClr val="tx1"/>
                </a:solidFill>
                <a:latin typeface="BIZ UDPゴシック" panose="020B0400000000000000" pitchFamily="50" charset="-128"/>
                <a:ea typeface="BIZ UDPゴシック" panose="020B0400000000000000" pitchFamily="50" charset="-128"/>
              </a:endParaRPr>
            </a:p>
          </p:txBody>
        </p:sp>
        <p:pic>
          <p:nvPicPr>
            <p:cNvPr id="36" name="図 4">
              <a:extLst>
                <a:ext uri="{FF2B5EF4-FFF2-40B4-BE49-F238E27FC236}">
                  <a16:creationId xmlns:a16="http://schemas.microsoft.com/office/drawing/2014/main" id="{6A69D386-31BE-A794-135E-D762136A03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13" y="1500914"/>
              <a:ext cx="1687156" cy="168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グループ化 36">
              <a:extLst>
                <a:ext uri="{FF2B5EF4-FFF2-40B4-BE49-F238E27FC236}">
                  <a16:creationId xmlns:a16="http://schemas.microsoft.com/office/drawing/2014/main" id="{BAE9F078-06B8-5232-31BD-FDBEF95C0819}"/>
                </a:ext>
              </a:extLst>
            </p:cNvPr>
            <p:cNvGrpSpPr>
              <a:grpSpLocks noChangeAspect="1"/>
            </p:cNvGrpSpPr>
            <p:nvPr/>
          </p:nvGrpSpPr>
          <p:grpSpPr>
            <a:xfrm>
              <a:off x="2739609" y="2867255"/>
              <a:ext cx="2520000" cy="312917"/>
              <a:chOff x="3283919" y="5424092"/>
              <a:chExt cx="3802943" cy="472222"/>
            </a:xfrm>
          </p:grpSpPr>
          <p:pic>
            <p:nvPicPr>
              <p:cNvPr id="38" name="Google Shape;338;p32">
                <a:extLst>
                  <a:ext uri="{FF2B5EF4-FFF2-40B4-BE49-F238E27FC236}">
                    <a16:creationId xmlns:a16="http://schemas.microsoft.com/office/drawing/2014/main" id="{0AB0AA89-B8D3-CF84-0497-5B0495F74C6C}"/>
                  </a:ext>
                </a:extLst>
              </p:cNvPr>
              <p:cNvPicPr preferRelativeResize="0"/>
              <p:nvPr/>
            </p:nvPicPr>
            <p:blipFill>
              <a:blip r:embed="rId5" cstate="screen"/>
              <a:stretch>
                <a:fillRect/>
              </a:stretch>
            </p:blipFill>
            <p:spPr>
              <a:xfrm>
                <a:off x="6312024" y="5434623"/>
                <a:ext cx="774838" cy="413247"/>
              </a:xfrm>
              <a:prstGeom prst="rect">
                <a:avLst/>
              </a:prstGeom>
              <a:noFill/>
              <a:ln>
                <a:noFill/>
              </a:ln>
            </p:spPr>
          </p:pic>
          <p:pic>
            <p:nvPicPr>
              <p:cNvPr id="39" name="図 38" descr="ロゴ が含まれている画像&#10;&#10;自動的に生成された説明">
                <a:extLst>
                  <a:ext uri="{FF2B5EF4-FFF2-40B4-BE49-F238E27FC236}">
                    <a16:creationId xmlns:a16="http://schemas.microsoft.com/office/drawing/2014/main" id="{DE391521-08FA-5110-96D0-11FA137AADEA}"/>
                  </a:ext>
                </a:extLst>
              </p:cNvPr>
              <p:cNvPicPr>
                <a:picLocks noChangeAspect="1"/>
              </p:cNvPicPr>
              <p:nvPr/>
            </p:nvPicPr>
            <p:blipFill>
              <a:blip r:embed="rId6" cstate="screen"/>
              <a:stretch>
                <a:fillRect/>
              </a:stretch>
            </p:blipFill>
            <p:spPr>
              <a:xfrm>
                <a:off x="5449998" y="5504721"/>
                <a:ext cx="803334" cy="263690"/>
              </a:xfrm>
              <a:prstGeom prst="rect">
                <a:avLst/>
              </a:prstGeom>
            </p:spPr>
          </p:pic>
          <p:pic>
            <p:nvPicPr>
              <p:cNvPr id="40" name="Google Shape;495;p36">
                <a:extLst>
                  <a:ext uri="{FF2B5EF4-FFF2-40B4-BE49-F238E27FC236}">
                    <a16:creationId xmlns:a16="http://schemas.microsoft.com/office/drawing/2014/main" id="{AAA180CD-03B5-D1C6-B3EE-31910E966356}"/>
                  </a:ext>
                </a:extLst>
              </p:cNvPr>
              <p:cNvPicPr preferRelativeResize="0"/>
              <p:nvPr/>
            </p:nvPicPr>
            <p:blipFill>
              <a:blip r:embed="rId7" cstate="screen"/>
              <a:stretch>
                <a:fillRect/>
              </a:stretch>
            </p:blipFill>
            <p:spPr>
              <a:xfrm>
                <a:off x="3283919" y="5433387"/>
                <a:ext cx="925853" cy="462927"/>
              </a:xfrm>
              <a:prstGeom prst="rect">
                <a:avLst/>
              </a:prstGeom>
              <a:noFill/>
              <a:ln>
                <a:noFill/>
              </a:ln>
            </p:spPr>
          </p:pic>
          <p:pic>
            <p:nvPicPr>
              <p:cNvPr id="41" name="Google Shape;496;p36">
                <a:extLst>
                  <a:ext uri="{FF2B5EF4-FFF2-40B4-BE49-F238E27FC236}">
                    <a16:creationId xmlns:a16="http://schemas.microsoft.com/office/drawing/2014/main" id="{56B80CD2-4CD9-53D4-FEDB-6FBFAD004B52}"/>
                  </a:ext>
                </a:extLst>
              </p:cNvPr>
              <p:cNvPicPr preferRelativeResize="0"/>
              <p:nvPr/>
            </p:nvPicPr>
            <p:blipFill>
              <a:blip r:embed="rId8" cstate="screen"/>
              <a:stretch>
                <a:fillRect/>
              </a:stretch>
            </p:blipFill>
            <p:spPr>
              <a:xfrm>
                <a:off x="4268464" y="5424092"/>
                <a:ext cx="1050841" cy="420328"/>
              </a:xfrm>
              <a:prstGeom prst="rect">
                <a:avLst/>
              </a:prstGeom>
              <a:noFill/>
              <a:ln>
                <a:noFill/>
              </a:ln>
            </p:spPr>
          </p:pic>
        </p:grpSp>
      </p:grpSp>
      <p:sp>
        <p:nvSpPr>
          <p:cNvPr id="47" name="正方形/長方形 46">
            <a:extLst>
              <a:ext uri="{FF2B5EF4-FFF2-40B4-BE49-F238E27FC236}">
                <a16:creationId xmlns:a16="http://schemas.microsoft.com/office/drawing/2014/main" id="{3B1FAF8A-732D-3410-5BB4-F62027831BA0}"/>
              </a:ext>
            </a:extLst>
          </p:cNvPr>
          <p:cNvSpPr/>
          <p:nvPr/>
        </p:nvSpPr>
        <p:spPr>
          <a:xfrm>
            <a:off x="6530869" y="4055920"/>
            <a:ext cx="5376187" cy="40626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20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rPr>
              <a:t>発表における</a:t>
            </a:r>
            <a:r>
              <a:rPr kumimoji="1" lang="en-US" altLang="ja-JP" sz="20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rPr>
              <a:t>Q&amp;A</a:t>
            </a:r>
            <a:r>
              <a:rPr kumimoji="1" lang="ja-JP" altLang="en-US" sz="2000" b="1" i="0" u="none" strike="noStrike" kern="1200" cap="none" spc="0" normalizeH="0" baseline="0" noProof="0">
                <a:ln>
                  <a:noFill/>
                </a:ln>
                <a:solidFill>
                  <a:srgbClr val="F5C84B"/>
                </a:solidFill>
                <a:effectLst/>
                <a:uLnTx/>
                <a:uFillTx/>
                <a:latin typeface="BIZ UDPゴシック" panose="020B0400000000000000" pitchFamily="50" charset="-128"/>
                <a:ea typeface="BIZ UDPゴシック" panose="020B0400000000000000" pitchFamily="50" charset="-128"/>
              </a:rPr>
              <a:t>対策講座</a:t>
            </a:r>
          </a:p>
        </p:txBody>
      </p:sp>
      <p:grpSp>
        <p:nvGrpSpPr>
          <p:cNvPr id="7" name="グループ化 6">
            <a:extLst>
              <a:ext uri="{FF2B5EF4-FFF2-40B4-BE49-F238E27FC236}">
                <a16:creationId xmlns:a16="http://schemas.microsoft.com/office/drawing/2014/main" id="{CDD9B4C1-E728-C67F-7A57-D075AF29F56F}"/>
              </a:ext>
            </a:extLst>
          </p:cNvPr>
          <p:cNvGrpSpPr/>
          <p:nvPr/>
        </p:nvGrpSpPr>
        <p:grpSpPr>
          <a:xfrm>
            <a:off x="5810868" y="3902313"/>
            <a:ext cx="720000" cy="720000"/>
            <a:chOff x="5736000" y="947368"/>
            <a:chExt cx="720000" cy="720000"/>
          </a:xfrm>
        </p:grpSpPr>
        <p:sp>
          <p:nvSpPr>
            <p:cNvPr id="60" name="楕円 59">
              <a:extLst>
                <a:ext uri="{FF2B5EF4-FFF2-40B4-BE49-F238E27FC236}">
                  <a16:creationId xmlns:a16="http://schemas.microsoft.com/office/drawing/2014/main" id="{917EC1E8-8FE8-5D5F-114C-CBCE2B610BC0}"/>
                </a:ext>
              </a:extLst>
            </p:cNvPr>
            <p:cNvSpPr/>
            <p:nvPr/>
          </p:nvSpPr>
          <p:spPr>
            <a:xfrm>
              <a:off x="5736000" y="947368"/>
              <a:ext cx="720000" cy="720000"/>
            </a:xfrm>
            <a:prstGeom prst="ellipse">
              <a:avLst/>
            </a:prstGeom>
            <a:solidFill>
              <a:srgbClr val="F5C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ACBCD0FD-D89F-E90D-7BCB-5F97BBE2170B}"/>
                </a:ext>
              </a:extLst>
            </p:cNvPr>
            <p:cNvSpPr/>
            <p:nvPr/>
          </p:nvSpPr>
          <p:spPr>
            <a:xfrm>
              <a:off x="5790000" y="1001368"/>
              <a:ext cx="612000" cy="612000"/>
            </a:xfrm>
            <a:prstGeom prst="ellipse">
              <a:avLst/>
            </a:prstGeom>
            <a:solidFill>
              <a:srgbClr val="F5C84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984BF5A7-2BB7-A002-6CAA-189600545766}"/>
                </a:ext>
              </a:extLst>
            </p:cNvPr>
            <p:cNvSpPr/>
            <p:nvPr/>
          </p:nvSpPr>
          <p:spPr>
            <a:xfrm>
              <a:off x="5771964" y="1024823"/>
              <a:ext cx="648072" cy="565091"/>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ja-JP" sz="1200" b="1">
                  <a:solidFill>
                    <a:schemeClr val="bg1"/>
                  </a:solidFill>
                  <a:latin typeface="BIZ UDPゴシック" panose="020B0400000000000000" pitchFamily="50" charset="-128"/>
                  <a:ea typeface="BIZ UDPゴシック" panose="020B0400000000000000" pitchFamily="50" charset="-128"/>
                </a:rPr>
                <a:t>Day</a:t>
              </a:r>
            </a:p>
            <a:p>
              <a:pPr marL="0" marR="0" lvl="0" indent="0" algn="ctr" defTabSz="914400" rtl="0" eaLnBrk="1" fontAlgn="auto" latinLnBrk="0" hangingPunct="1">
                <a:lnSpc>
                  <a:spcPct val="120000"/>
                </a:lnSpc>
                <a:spcBef>
                  <a:spcPts val="0"/>
                </a:spcBef>
                <a:spcAft>
                  <a:spcPts val="0"/>
                </a:spcAft>
                <a:buClrTx/>
                <a:buSzTx/>
                <a:buFontTx/>
                <a:buNone/>
                <a:defRPr/>
              </a:pPr>
              <a:r>
                <a:rPr kumimoji="1" lang="en-US" altLang="ja-JP"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rPr>
                <a:t>4</a:t>
              </a:r>
              <a:endParaRPr kumimoji="1" lang="ja-JP" altLang="en-US"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grpSp>
      <p:sp>
        <p:nvSpPr>
          <p:cNvPr id="57" name="正方形/長方形 56">
            <a:extLst>
              <a:ext uri="{FF2B5EF4-FFF2-40B4-BE49-F238E27FC236}">
                <a16:creationId xmlns:a16="http://schemas.microsoft.com/office/drawing/2014/main" id="{F28A5D08-C3A5-A401-03EE-D9B12907A16C}"/>
              </a:ext>
            </a:extLst>
          </p:cNvPr>
          <p:cNvSpPr/>
          <p:nvPr/>
        </p:nvSpPr>
        <p:spPr>
          <a:xfrm>
            <a:off x="6479263" y="1685641"/>
            <a:ext cx="5400000" cy="1863267"/>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PowerPoint</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やポスターを使用し</a:t>
            </a:r>
            <a:r>
              <a:rPr lang="ja-JP" altLang="en-US" sz="1400" b="1">
                <a:solidFill>
                  <a:srgbClr val="002060"/>
                </a:solidFill>
                <a:latin typeface="BIZ UDPゴシック" panose="020B0400000000000000" pitchFamily="50" charset="-128"/>
                <a:ea typeface="BIZ UDPゴシック" panose="020B0400000000000000" pitchFamily="50" charset="-128"/>
              </a:rPr>
              <a:t>た英語でのプレゼンテーションにおいて、“</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いかに審査員や視聴者を巻き込むか、伝えるか、印象を残すか</a:t>
            </a:r>
            <a:r>
              <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を</a:t>
            </a:r>
            <a:r>
              <a:rPr lang="ja-JP" altLang="en-US" sz="1400" b="1">
                <a:solidFill>
                  <a:srgbClr val="002060"/>
                </a:solidFill>
                <a:latin typeface="BIZ UDPゴシック" panose="020B0400000000000000" pitchFamily="50" charset="-128"/>
                <a:ea typeface="BIZ UDPゴシック" panose="020B0400000000000000" pitchFamily="50" charset="-128"/>
              </a:rPr>
              <a:t>実践</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も含めて解説します。</a:t>
            </a:r>
            <a:endPar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lang="ja-JP" altLang="en-US" sz="1400" b="1">
                <a:solidFill>
                  <a:srgbClr val="002060"/>
                </a:solidFill>
                <a:latin typeface="BIZ UDPゴシック" panose="020B0400000000000000" pitchFamily="50" charset="-128"/>
                <a:ea typeface="BIZ UDPゴシック" panose="020B0400000000000000" pitchFamily="50" charset="-128"/>
              </a:rPr>
              <a:t>コンテストにおいては、研究内容と同等に</a:t>
            </a:r>
            <a:r>
              <a:rPr lang="en-US" altLang="ja-JP" sz="1400" b="1">
                <a:solidFill>
                  <a:srgbClr val="002060"/>
                </a:solidFill>
                <a:latin typeface="BIZ UDPゴシック" panose="020B0400000000000000" pitchFamily="50" charset="-128"/>
                <a:ea typeface="BIZ UDPゴシック" panose="020B0400000000000000" pitchFamily="50" charset="-128"/>
              </a:rPr>
              <a:t>”</a:t>
            </a:r>
            <a:r>
              <a:rPr lang="ja-JP" altLang="en-US" sz="1400" b="1">
                <a:solidFill>
                  <a:srgbClr val="002060"/>
                </a:solidFill>
                <a:latin typeface="BIZ UDPゴシック" panose="020B0400000000000000" pitchFamily="50" charset="-128"/>
                <a:ea typeface="BIZ UDPゴシック" panose="020B0400000000000000" pitchFamily="50" charset="-128"/>
              </a:rPr>
              <a:t>伝え方</a:t>
            </a:r>
            <a:r>
              <a:rPr lang="en-US" altLang="ja-JP" sz="1400" b="1">
                <a:solidFill>
                  <a:srgbClr val="002060"/>
                </a:solidFill>
                <a:latin typeface="BIZ UDPゴシック" panose="020B0400000000000000" pitchFamily="50" charset="-128"/>
                <a:ea typeface="BIZ UDPゴシック" panose="020B0400000000000000" pitchFamily="50" charset="-128"/>
              </a:rPr>
              <a:t>”</a:t>
            </a:r>
            <a:r>
              <a:rPr lang="ja-JP" altLang="en-US" sz="1400" b="1">
                <a:solidFill>
                  <a:srgbClr val="002060"/>
                </a:solidFill>
                <a:latin typeface="BIZ UDPゴシック" panose="020B0400000000000000" pitchFamily="50" charset="-128"/>
                <a:ea typeface="BIZ UDPゴシック" panose="020B0400000000000000" pitchFamily="50" charset="-128"/>
              </a:rPr>
              <a:t>のスキルが試されます。</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参加する高校生の英語力も念頭に置きつつ、原稿読み上げの</a:t>
            </a:r>
            <a:r>
              <a:rPr lang="en-US" altLang="ja-JP" sz="1400" b="1">
                <a:solidFill>
                  <a:srgbClr val="002060"/>
                </a:solidFill>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一方通行</a:t>
            </a:r>
            <a:r>
              <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にならない、役立つデリバリースキルの</a:t>
            </a:r>
            <a:r>
              <a:rPr lang="ja-JP" altLang="en-US" sz="1400" b="1">
                <a:solidFill>
                  <a:srgbClr val="002060"/>
                </a:solidFill>
                <a:latin typeface="BIZ UDPゴシック" panose="020B0400000000000000" pitchFamily="50" charset="-128"/>
                <a:ea typeface="BIZ UDPゴシック" panose="020B0400000000000000" pitchFamily="50" charset="-128"/>
              </a:rPr>
              <a:t>習得</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を目的としたレクチャーです。</a:t>
            </a:r>
          </a:p>
        </p:txBody>
      </p:sp>
      <p:cxnSp>
        <p:nvCxnSpPr>
          <p:cNvPr id="61" name="直線コネクタ 60">
            <a:extLst>
              <a:ext uri="{FF2B5EF4-FFF2-40B4-BE49-F238E27FC236}">
                <a16:creationId xmlns:a16="http://schemas.microsoft.com/office/drawing/2014/main" id="{50C57146-431A-79ED-68F8-DDC0243EB5F2}"/>
              </a:ext>
            </a:extLst>
          </p:cNvPr>
          <p:cNvCxnSpPr>
            <a:cxnSpLocks/>
          </p:cNvCxnSpPr>
          <p:nvPr/>
        </p:nvCxnSpPr>
        <p:spPr>
          <a:xfrm>
            <a:off x="7473949" y="2218747"/>
            <a:ext cx="4265469" cy="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90ADAD33-2D4A-6095-0985-2B5459D00184}"/>
              </a:ext>
            </a:extLst>
          </p:cNvPr>
          <p:cNvCxnSpPr>
            <a:cxnSpLocks/>
          </p:cNvCxnSpPr>
          <p:nvPr/>
        </p:nvCxnSpPr>
        <p:spPr>
          <a:xfrm flipV="1">
            <a:off x="6754668" y="3213929"/>
            <a:ext cx="4319732" cy="2825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BBD66321-C53C-6594-6EC3-FF4514C7E848}"/>
              </a:ext>
            </a:extLst>
          </p:cNvPr>
          <p:cNvSpPr/>
          <p:nvPr/>
        </p:nvSpPr>
        <p:spPr>
          <a:xfrm>
            <a:off x="853499" y="874386"/>
            <a:ext cx="4584394" cy="5688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0682E138-B3EF-8D92-3498-B946A2CA0AB4}"/>
              </a:ext>
            </a:extLst>
          </p:cNvPr>
          <p:cNvSpPr/>
          <p:nvPr/>
        </p:nvSpPr>
        <p:spPr>
          <a:xfrm>
            <a:off x="334963" y="39168"/>
            <a:ext cx="9106980" cy="461665"/>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1">
                <a:solidFill>
                  <a:prstClr val="white"/>
                </a:solidFill>
                <a:latin typeface="BIZ UDPゴシック" panose="020B0400000000000000" pitchFamily="50" charset="-128"/>
                <a:ea typeface="BIZ UDPゴシック" panose="020B0400000000000000" pitchFamily="50" charset="-128"/>
              </a:rPr>
              <a:t>202</a:t>
            </a:r>
            <a:r>
              <a:rPr kumimoji="0" lang="ja-JP" altLang="en-US" sz="2400" b="1">
                <a:solidFill>
                  <a:prstClr val="white"/>
                </a:solidFill>
                <a:latin typeface="BIZ UDPゴシック" panose="020B0400000000000000" pitchFamily="50" charset="-128"/>
                <a:ea typeface="BIZ UDPゴシック" panose="020B0400000000000000" pitchFamily="50" charset="-128"/>
              </a:rPr>
              <a:t>６</a:t>
            </a:r>
            <a:r>
              <a:rPr kumimoji="0" lang="en-US" altLang="ja-JP" sz="2400" b="1">
                <a:solidFill>
                  <a:prstClr val="white"/>
                </a:solidFill>
                <a:latin typeface="BIZ UDPゴシック" panose="020B0400000000000000" pitchFamily="50" charset="-128"/>
                <a:ea typeface="BIZ UDPゴシック" panose="020B0400000000000000" pitchFamily="50" charset="-128"/>
              </a:rPr>
              <a:t> </a:t>
            </a: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第</a:t>
            </a:r>
            <a:r>
              <a:rPr kumimoji="0" lang="ja-JP" altLang="en-US" sz="2400" b="1">
                <a:solidFill>
                  <a:prstClr val="white"/>
                </a:solidFill>
                <a:latin typeface="BIZ UDPゴシック" panose="020B0400000000000000" pitchFamily="50" charset="-128"/>
                <a:ea typeface="BIZ UDPゴシック" panose="020B0400000000000000" pitchFamily="50" charset="-128"/>
              </a:rPr>
              <a:t>３</a:t>
            </a: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回目</a:t>
            </a:r>
            <a:r>
              <a:rPr kumimoji="0" lang="en-US" altLang="ja-JP" sz="2400" b="1">
                <a:solidFill>
                  <a:prstClr val="white"/>
                </a:solidFill>
                <a:latin typeface="BIZ UDPゴシック" panose="020B0400000000000000" pitchFamily="50" charset="-128"/>
                <a:ea typeface="BIZ UDPゴシック" panose="020B0400000000000000" pitchFamily="50" charset="-128"/>
              </a:rPr>
              <a:t>&amp;</a:t>
            </a: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第</a:t>
            </a:r>
            <a:r>
              <a:rPr kumimoji="0" lang="ja-JP" altLang="en-US" sz="2400" b="1">
                <a:solidFill>
                  <a:prstClr val="white"/>
                </a:solidFill>
                <a:latin typeface="BIZ UDPゴシック" panose="020B0400000000000000" pitchFamily="50" charset="-128"/>
                <a:ea typeface="BIZ UDPゴシック" panose="020B0400000000000000" pitchFamily="50" charset="-128"/>
              </a:rPr>
              <a:t>４</a:t>
            </a: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回目</a:t>
            </a:r>
            <a:r>
              <a:rPr kumimoji="0" lang="en-US" altLang="ja-JP"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 </a:t>
            </a:r>
            <a:r>
              <a:rPr kumimoji="0" lang="ja-JP" altLang="en-US" sz="2400" b="1">
                <a:solidFill>
                  <a:prstClr val="white"/>
                </a:solidFill>
                <a:latin typeface="BIZ UDPゴシック" panose="020B0400000000000000" pitchFamily="50" charset="-128"/>
                <a:ea typeface="BIZ UDPゴシック" panose="020B0400000000000000" pitchFamily="50" charset="-128"/>
              </a:rPr>
              <a:t>グローバルスキルアップ </a:t>
            </a:r>
            <a:r>
              <a:rPr kumimoji="0" lang="ja-JP" altLang="en-US" sz="2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プログラム</a:t>
            </a:r>
            <a:endParaRPr kumimoji="1" lang="ja-JP" altLang="en-US" sz="2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16FF2DAA-2074-17C9-28AA-7BDB480A5898}"/>
              </a:ext>
            </a:extLst>
          </p:cNvPr>
          <p:cNvGrpSpPr/>
          <p:nvPr/>
        </p:nvGrpSpPr>
        <p:grpSpPr>
          <a:xfrm>
            <a:off x="5723601" y="924496"/>
            <a:ext cx="6112047" cy="720000"/>
            <a:chOff x="5680658" y="469686"/>
            <a:chExt cx="6112047" cy="720000"/>
          </a:xfrm>
        </p:grpSpPr>
        <p:grpSp>
          <p:nvGrpSpPr>
            <p:cNvPr id="2" name="グループ化 1">
              <a:extLst>
                <a:ext uri="{FF2B5EF4-FFF2-40B4-BE49-F238E27FC236}">
                  <a16:creationId xmlns:a16="http://schemas.microsoft.com/office/drawing/2014/main" id="{E0C145F1-4245-ACA8-0D24-98A02CA05BF0}"/>
                </a:ext>
              </a:extLst>
            </p:cNvPr>
            <p:cNvGrpSpPr/>
            <p:nvPr/>
          </p:nvGrpSpPr>
          <p:grpSpPr>
            <a:xfrm>
              <a:off x="5680658" y="469686"/>
              <a:ext cx="720000" cy="720000"/>
              <a:chOff x="12460041" y="675463"/>
              <a:chExt cx="720000" cy="720000"/>
            </a:xfrm>
          </p:grpSpPr>
          <p:sp>
            <p:nvSpPr>
              <p:cNvPr id="3" name="楕円 2">
                <a:extLst>
                  <a:ext uri="{FF2B5EF4-FFF2-40B4-BE49-F238E27FC236}">
                    <a16:creationId xmlns:a16="http://schemas.microsoft.com/office/drawing/2014/main" id="{3258431A-56C6-07E9-F57C-D60A96374977}"/>
                  </a:ext>
                </a:extLst>
              </p:cNvPr>
              <p:cNvSpPr/>
              <p:nvPr/>
            </p:nvSpPr>
            <p:spPr>
              <a:xfrm>
                <a:off x="12460041" y="675463"/>
                <a:ext cx="720000" cy="720000"/>
              </a:xfrm>
              <a:prstGeom prst="ellipse">
                <a:avLst/>
              </a:prstGeom>
              <a:solidFill>
                <a:srgbClr val="96C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00F127B4-DB20-C3E5-7A06-B0D39583908D}"/>
                  </a:ext>
                </a:extLst>
              </p:cNvPr>
              <p:cNvSpPr/>
              <p:nvPr/>
            </p:nvSpPr>
            <p:spPr>
              <a:xfrm>
                <a:off x="12514041" y="729463"/>
                <a:ext cx="612000" cy="612000"/>
              </a:xfrm>
              <a:prstGeom prst="ellipse">
                <a:avLst/>
              </a:prstGeom>
              <a:solidFill>
                <a:srgbClr val="96CB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07F22C1-6D46-A258-00FE-0E1155F7701D}"/>
                  </a:ext>
                </a:extLst>
              </p:cNvPr>
              <p:cNvSpPr/>
              <p:nvPr/>
            </p:nvSpPr>
            <p:spPr>
              <a:xfrm>
                <a:off x="12496005" y="752918"/>
                <a:ext cx="648072" cy="565091"/>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ja-JP" sz="1200" b="1">
                    <a:solidFill>
                      <a:schemeClr val="bg1"/>
                    </a:solidFill>
                    <a:latin typeface="BIZ UDPゴシック" panose="020B0400000000000000" pitchFamily="50" charset="-128"/>
                    <a:ea typeface="BIZ UDPゴシック" panose="020B0400000000000000" pitchFamily="50" charset="-128"/>
                  </a:rPr>
                  <a:t>Day</a:t>
                </a:r>
              </a:p>
              <a:p>
                <a:pPr marL="0" marR="0" lvl="0" indent="0" algn="ctr" defTabSz="914400" rtl="0" eaLnBrk="1" fontAlgn="auto" latinLnBrk="0" hangingPunct="1">
                  <a:lnSpc>
                    <a:spcPct val="120000"/>
                  </a:lnSpc>
                  <a:spcBef>
                    <a:spcPts val="0"/>
                  </a:spcBef>
                  <a:spcAft>
                    <a:spcPts val="0"/>
                  </a:spcAft>
                  <a:buClrTx/>
                  <a:buSzTx/>
                  <a:buFontTx/>
                  <a:buNone/>
                  <a:defRPr/>
                </a:pPr>
                <a:r>
                  <a:rPr kumimoji="1" lang="en-US" altLang="ja-JP"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rPr>
                  <a:t>3</a:t>
                </a:r>
                <a:endParaRPr kumimoji="1" lang="ja-JP" altLang="en-US" sz="16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grpSp>
        <p:sp>
          <p:nvSpPr>
            <p:cNvPr id="6" name="正方形/長方形 5">
              <a:extLst>
                <a:ext uri="{FF2B5EF4-FFF2-40B4-BE49-F238E27FC236}">
                  <a16:creationId xmlns:a16="http://schemas.microsoft.com/office/drawing/2014/main" id="{63E29057-B0EC-6954-2D43-57A0743330BC}"/>
                </a:ext>
              </a:extLst>
            </p:cNvPr>
            <p:cNvSpPr/>
            <p:nvPr/>
          </p:nvSpPr>
          <p:spPr>
            <a:xfrm>
              <a:off x="6464113" y="595686"/>
              <a:ext cx="5328592" cy="40626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ja-JP" altLang="en-US" sz="2000" b="1">
                  <a:solidFill>
                    <a:srgbClr val="96CBA3"/>
                  </a:solidFill>
                  <a:latin typeface="BIZ UDPゴシック" panose="020B0400000000000000" pitchFamily="50" charset="-128"/>
                  <a:ea typeface="BIZ UDPゴシック" panose="020B0400000000000000" pitchFamily="50" charset="-128"/>
                </a:rPr>
                <a:t>英語プレゼンのデリバリースキルアップ講座</a:t>
              </a:r>
              <a:endParaRPr kumimoji="1" lang="ja-JP" altLang="en-US" sz="2000" b="1" i="0" u="none" strike="noStrike" kern="1200" cap="none" spc="0" normalizeH="0" baseline="0" noProof="0">
                <a:ln>
                  <a:noFill/>
                </a:ln>
                <a:solidFill>
                  <a:srgbClr val="96CBA3"/>
                </a:solidFill>
                <a:effectLst/>
                <a:uLnTx/>
                <a:uFillTx/>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DCA4FF3D-5711-93A2-7481-0164393BB77E}"/>
              </a:ext>
            </a:extLst>
          </p:cNvPr>
          <p:cNvGrpSpPr/>
          <p:nvPr/>
        </p:nvGrpSpPr>
        <p:grpSpPr>
          <a:xfrm>
            <a:off x="6446360" y="4621793"/>
            <a:ext cx="5521393" cy="1886920"/>
            <a:chOff x="6446360" y="4621793"/>
            <a:chExt cx="5521393" cy="1886920"/>
          </a:xfrm>
        </p:grpSpPr>
        <p:grpSp>
          <p:nvGrpSpPr>
            <p:cNvPr id="72" name="グループ化 71">
              <a:extLst>
                <a:ext uri="{FF2B5EF4-FFF2-40B4-BE49-F238E27FC236}">
                  <a16:creationId xmlns:a16="http://schemas.microsoft.com/office/drawing/2014/main" id="{BA3B7B77-53AE-BA81-8377-DC5507090D4B}"/>
                </a:ext>
              </a:extLst>
            </p:cNvPr>
            <p:cNvGrpSpPr/>
            <p:nvPr/>
          </p:nvGrpSpPr>
          <p:grpSpPr>
            <a:xfrm>
              <a:off x="6446360" y="4621793"/>
              <a:ext cx="5521393" cy="1886920"/>
              <a:chOff x="6446360" y="4621793"/>
              <a:chExt cx="5521393" cy="1886920"/>
            </a:xfrm>
          </p:grpSpPr>
          <p:sp>
            <p:nvSpPr>
              <p:cNvPr id="74" name="四角形: 角を丸くする 73">
                <a:extLst>
                  <a:ext uri="{FF2B5EF4-FFF2-40B4-BE49-F238E27FC236}">
                    <a16:creationId xmlns:a16="http://schemas.microsoft.com/office/drawing/2014/main" id="{01FA5536-C37E-5737-00CD-E1F7DD65B180}"/>
                  </a:ext>
                </a:extLst>
              </p:cNvPr>
              <p:cNvSpPr/>
              <p:nvPr/>
            </p:nvSpPr>
            <p:spPr>
              <a:xfrm>
                <a:off x="6446360" y="4622313"/>
                <a:ext cx="5521393" cy="1886400"/>
              </a:xfrm>
              <a:prstGeom prst="roundRect">
                <a:avLst>
                  <a:gd name="adj" fmla="val 808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EE15CFBC-FB39-5851-371D-E5C1AC6DD977}"/>
                  </a:ext>
                </a:extLst>
              </p:cNvPr>
              <p:cNvSpPr/>
              <p:nvPr/>
            </p:nvSpPr>
            <p:spPr>
              <a:xfrm>
                <a:off x="6507056" y="4621793"/>
                <a:ext cx="5400000" cy="186326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コンテストでは英語のプレゼンテーションによる発表だけではなく、審査員からの質問に対する受け答えも評価の項目に</a:t>
                </a:r>
                <a:r>
                  <a:rPr lang="ja-JP" altLang="en-US" sz="1400" b="1">
                    <a:solidFill>
                      <a:srgbClr val="002060"/>
                    </a:solidFill>
                    <a:latin typeface="BIZ UDPゴシック" panose="020B0400000000000000" pitchFamily="50" charset="-128"/>
                    <a:ea typeface="BIZ UDPゴシック" panose="020B0400000000000000" pitchFamily="50" charset="-128"/>
                  </a:rPr>
                  <a:t>含まれます。</a:t>
                </a:r>
                <a:endParaRPr lang="en-US" altLang="ja-JP" sz="1400" b="1">
                  <a:solidFill>
                    <a:srgbClr val="00206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成果発表における</a:t>
                </a:r>
                <a:r>
                  <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Q</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a:t>
                </a:r>
                <a:r>
                  <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A</a:t>
                </a:r>
                <a:r>
                  <a:rPr kumimoji="1" lang="ja-JP" altLang="en-US"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rPr>
                  <a:t>セッションは、英語でのコミュニケーションが上手くできれば良いだけではなく、自身の研究内容や探究したテーマについても様々な表現方法を理解しておくことが必要です。</a:t>
                </a:r>
                <a:endPar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lang="ja-JP" altLang="en-US" sz="1400" b="1">
                    <a:solidFill>
                      <a:srgbClr val="002060"/>
                    </a:solidFill>
                    <a:latin typeface="BIZ UDPゴシック" panose="020B0400000000000000" pitchFamily="50" charset="-128"/>
                    <a:ea typeface="BIZ UDPゴシック" panose="020B0400000000000000" pitchFamily="50" charset="-128"/>
                  </a:rPr>
                  <a:t>最終回となるこの回では、ブレイクアウトルームを活用してチーム</a:t>
                </a:r>
                <a:endParaRPr lang="en-US" altLang="ja-JP" sz="1400" b="1">
                  <a:solidFill>
                    <a:srgbClr val="00206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defRPr/>
                </a:pPr>
                <a:r>
                  <a:rPr lang="ja-JP" altLang="en-US" sz="1400" b="1">
                    <a:solidFill>
                      <a:srgbClr val="002060"/>
                    </a:solidFill>
                    <a:latin typeface="BIZ UDPゴシック" panose="020B0400000000000000" pitchFamily="50" charset="-128"/>
                    <a:ea typeface="BIZ UDPゴシック" panose="020B0400000000000000" pitchFamily="50" charset="-128"/>
                  </a:rPr>
                  <a:t>ごとに模擬プレゼンと講師による</a:t>
                </a:r>
                <a:r>
                  <a:rPr lang="en-US" altLang="ja-JP" sz="1400" b="1">
                    <a:solidFill>
                      <a:srgbClr val="002060"/>
                    </a:solidFill>
                    <a:latin typeface="BIZ UDPゴシック" panose="020B0400000000000000" pitchFamily="50" charset="-128"/>
                    <a:ea typeface="BIZ UDPゴシック" panose="020B0400000000000000" pitchFamily="50" charset="-128"/>
                  </a:rPr>
                  <a:t>Q&amp;A</a:t>
                </a:r>
                <a:r>
                  <a:rPr lang="ja-JP" altLang="en-US" sz="1400" b="1">
                    <a:solidFill>
                      <a:srgbClr val="002060"/>
                    </a:solidFill>
                    <a:latin typeface="BIZ UDPゴシック" panose="020B0400000000000000" pitchFamily="50" charset="-128"/>
                    <a:ea typeface="BIZ UDPゴシック" panose="020B0400000000000000" pitchFamily="50" charset="-128"/>
                  </a:rPr>
                  <a:t>の実践を行います。</a:t>
                </a:r>
                <a:endParaRPr kumimoji="1" lang="en-US" altLang="ja-JP" sz="1400" b="1" i="0" u="none" strike="noStrike" kern="1200" cap="none" spc="0" normalizeH="0" baseline="0" noProof="0">
                  <a:ln>
                    <a:noFill/>
                  </a:ln>
                  <a:solidFill>
                    <a:srgbClr val="002060"/>
                  </a:solidFill>
                  <a:effectLst/>
                  <a:uLnTx/>
                  <a:uFillTx/>
                  <a:latin typeface="BIZ UDPゴシック" panose="020B0400000000000000" pitchFamily="50" charset="-128"/>
                  <a:ea typeface="BIZ UDPゴシック" panose="020B0400000000000000" pitchFamily="50" charset="-128"/>
                </a:endParaRPr>
              </a:p>
            </p:txBody>
          </p:sp>
        </p:grpSp>
        <p:cxnSp>
          <p:nvCxnSpPr>
            <p:cNvPr id="9" name="直線コネクタ 8">
              <a:extLst>
                <a:ext uri="{FF2B5EF4-FFF2-40B4-BE49-F238E27FC236}">
                  <a16:creationId xmlns:a16="http://schemas.microsoft.com/office/drawing/2014/main" id="{BAB87266-2E41-6282-E0DB-41885EE6BFF2}"/>
                </a:ext>
              </a:extLst>
            </p:cNvPr>
            <p:cNvCxnSpPr>
              <a:cxnSpLocks/>
            </p:cNvCxnSpPr>
            <p:nvPr/>
          </p:nvCxnSpPr>
          <p:spPr>
            <a:xfrm>
              <a:off x="6559550" y="5165148"/>
              <a:ext cx="4874537" cy="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19F44D6-0F3A-8A47-CD4A-88E35D1B2544}"/>
                </a:ext>
              </a:extLst>
            </p:cNvPr>
            <p:cNvCxnSpPr>
              <a:cxnSpLocks/>
            </p:cNvCxnSpPr>
            <p:nvPr/>
          </p:nvCxnSpPr>
          <p:spPr>
            <a:xfrm>
              <a:off x="6559550" y="5899439"/>
              <a:ext cx="4754995" cy="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3E7BC29-42AC-EA68-0570-7ECA8EEAB78C}"/>
                </a:ext>
              </a:extLst>
            </p:cNvPr>
            <p:cNvCxnSpPr>
              <a:cxnSpLocks/>
            </p:cNvCxnSpPr>
            <p:nvPr/>
          </p:nvCxnSpPr>
          <p:spPr>
            <a:xfrm>
              <a:off x="9479396" y="5659294"/>
              <a:ext cx="2150629" cy="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1B8108C-3C81-C4AD-809E-4465D800E1FF}"/>
                </a:ext>
              </a:extLst>
            </p:cNvPr>
            <p:cNvCxnSpPr>
              <a:cxnSpLocks/>
            </p:cNvCxnSpPr>
            <p:nvPr/>
          </p:nvCxnSpPr>
          <p:spPr>
            <a:xfrm>
              <a:off x="6559550" y="6416675"/>
              <a:ext cx="4579505" cy="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7C87D91-8DE6-4F29-2161-3EFA56F2BD4B}"/>
                </a:ext>
              </a:extLst>
            </p:cNvPr>
            <p:cNvCxnSpPr>
              <a:cxnSpLocks/>
            </p:cNvCxnSpPr>
            <p:nvPr/>
          </p:nvCxnSpPr>
          <p:spPr>
            <a:xfrm>
              <a:off x="11074400" y="6153439"/>
              <a:ext cx="555625" cy="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grpSp>
      <p:cxnSp>
        <p:nvCxnSpPr>
          <p:cNvPr id="17" name="直線コネクタ 16">
            <a:extLst>
              <a:ext uri="{FF2B5EF4-FFF2-40B4-BE49-F238E27FC236}">
                <a16:creationId xmlns:a16="http://schemas.microsoft.com/office/drawing/2014/main" id="{2EB7F06C-403B-B9D8-5714-EE05DEF5DD0C}"/>
              </a:ext>
            </a:extLst>
          </p:cNvPr>
          <p:cNvCxnSpPr>
            <a:cxnSpLocks/>
          </p:cNvCxnSpPr>
          <p:nvPr/>
        </p:nvCxnSpPr>
        <p:spPr>
          <a:xfrm>
            <a:off x="6559550" y="2469318"/>
            <a:ext cx="570923" cy="0"/>
          </a:xfrm>
          <a:prstGeom prst="line">
            <a:avLst/>
          </a:prstGeom>
          <a:ln w="57150">
            <a:solidFill>
              <a:srgbClr val="FF66FF">
                <a:alpha val="6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3423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DPR_x65e5__x672c__x4ee5__x5916__x306e__x7b2c__x4e09__x56fd__x79fb__x8ee2__x306e__x56fd__x540d_ xmlns="ec47a271-474e-4146-a536-9dd5dcb41393" xsi:nil="true"/>
    <_x6301__x51fa__x65e5_ xmlns="ec47a271-474e-4146-a536-9dd5dcb41393" xsi:nil="true"/>
    <_x60c5__x5831__x533a__x5206_ xmlns="ec47a271-474e-4146-a536-9dd5dcb41393" xsi:nil="true"/>
    <GDPRJTB_x003d_P_x306e__x5834__x5408__x306e__x30b3__x30f3__x30c8__x30ed__x30fc__x30e9__x30fc__x540d_ xmlns="ec47a271-474e-4146-a536-9dd5dcb41393" xsi:nil="true"/>
    <_x4eba__x6570_ xmlns="ec47a271-474e-4146-a536-9dd5dcb41393" xsi:nil="true"/>
    <TaxCatchAll xmlns="b36b396b-ce71-4894-a1f2-4205d8faa0e3" xsi:nil="true"/>
    <GDPRJTB_x306e__x5f79__x5272_ xmlns="ec47a271-474e-4146-a536-9dd5dcb41393" xsi:nil="true"/>
    <_x8fd4__x5374_OR_x5ec3__x68c4__x65e5_ xmlns="ec47a271-474e-4146-a536-9dd5dcb41393" xsi:nil="true"/>
    <_x6301__x51fa__x8005_ xmlns="ec47a271-474e-4146-a536-9dd5dcb41393" xsi:nil="true"/>
    <lcf76f155ced4ddcb4097134ff3c332f xmlns="ec47a271-474e-4146-a536-9dd5dcb41393">
      <Terms xmlns="http://schemas.microsoft.com/office/infopath/2007/PartnerControls"/>
    </lcf76f155ced4ddcb4097134ff3c332f>
    <_x6301__x51fa__x5a92__x4f53_ xmlns="ec47a271-474e-4146-a536-9dd5dcb41393" xsi:nil="true"/>
    <_x51fa__x767a__x65e5_ xmlns="ec47a271-474e-4146-a536-9dd5dcb41393" xsi:nil="true"/>
    <GDPR_x5bfe__x8c61__x6570_ xmlns="ec47a271-474e-4146-a536-9dd5dcb41393" xsi:nil="true"/>
    <SharedWithUsers xmlns="cd910eac-860b-4774-900b-10edfc4b71b2">
      <UserInfo>
        <DisplayName>齊藤 敦(JTB)</DisplayName>
        <AccountId>4003</AccountId>
        <AccountType/>
      </UserInfo>
      <UserInfo>
        <DisplayName>増田 あやの(JTB)</DisplayName>
        <AccountId>3821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DE51C81816DB741A7E7DCD7D819B8A3" ma:contentTypeVersion="29" ma:contentTypeDescription="新しいドキュメントを作成します。" ma:contentTypeScope="" ma:versionID="dced0d6690b2b7d15ada0672c7b49ce0">
  <xsd:schema xmlns:xsd="http://www.w3.org/2001/XMLSchema" xmlns:xs="http://www.w3.org/2001/XMLSchema" xmlns:p="http://schemas.microsoft.com/office/2006/metadata/properties" xmlns:ns2="ec47a271-474e-4146-a536-9dd5dcb41393" xmlns:ns3="cd910eac-860b-4774-900b-10edfc4b71b2" xmlns:ns4="b36b396b-ce71-4894-a1f2-4205d8faa0e3" targetNamespace="http://schemas.microsoft.com/office/2006/metadata/properties" ma:root="true" ma:fieldsID="de5f3d33ef8a3cb20fd87b0bf60ffd2d" ns2:_="" ns3:_="" ns4:_="">
    <xsd:import namespace="ec47a271-474e-4146-a536-9dd5dcb41393"/>
    <xsd:import namespace="cd910eac-860b-4774-900b-10edfc4b71b2"/>
    <xsd:import namespace="b36b396b-ce71-4894-a1f2-4205d8faa0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_x51fa__x767a__x65e5_" minOccurs="0"/>
                <xsd:element ref="ns2:_x60c5__x5831__x533a__x5206_" minOccurs="0"/>
                <xsd:element ref="ns2:_x4eba__x6570_" minOccurs="0"/>
                <xsd:element ref="ns2:_x6301__x51fa__x5a92__x4f53_" minOccurs="0"/>
                <xsd:element ref="ns2:_x6301__x51fa__x8005_" minOccurs="0"/>
                <xsd:element ref="ns2:_x6301__x51fa__x65e5_" minOccurs="0"/>
                <xsd:element ref="ns2:_x8fd4__x5374_OR_x5ec3__x68c4__x65e5_" minOccurs="0"/>
                <xsd:element ref="ns2:GDPR_x5bfe__x8c61__x6570_" minOccurs="0"/>
                <xsd:element ref="ns2:GDPR_x65e5__x672c__x4ee5__x5916__x306e__x7b2c__x4e09__x56fd__x79fb__x8ee2__x306e__x56fd__x540d_" minOccurs="0"/>
                <xsd:element ref="ns2:GDPRJTB_x306e__x5f79__x5272_" minOccurs="0"/>
                <xsd:element ref="ns2:GDPRJTB_x003d_P_x306e__x5834__x5408__x306e__x30b3__x30f3__x30c8__x30ed__x30fc__x30e9__x30fc__x540d_"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7a271-474e-4146-a536-9dd5dcb413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x51fa__x767a__x65e5_" ma:index="21" nillable="true" ma:displayName="出発日" ma:format="DateOnly" ma:internalName="_x51fa__x767a__x65e5_">
      <xsd:simpleType>
        <xsd:restriction base="dms:DateTime"/>
      </xsd:simpleType>
    </xsd:element>
    <xsd:element name="_x60c5__x5831__x533a__x5206_" ma:index="22" nillable="true" ma:displayName="情報区分" ma:format="Dropdown" ma:internalName="_x60c5__x5831__x533a__x5206_">
      <xsd:complexType>
        <xsd:complexContent>
          <xsd:extension base="dms:MultiChoice">
            <xsd:sequence>
              <xsd:element name="Value" maxOccurs="unbounded" minOccurs="0" nillable="true">
                <xsd:simpleType>
                  <xsd:restriction base="dms:Choice">
                    <xsd:enumeration value="氏名"/>
                    <xsd:enumeration value="個所名"/>
                    <xsd:enumeration value="会社名"/>
                    <xsd:enumeration value="社員番号"/>
                    <xsd:enumeration value="連絡先（住所・TEL・メアド）"/>
                  </xsd:restriction>
                </xsd:simpleType>
              </xsd:element>
            </xsd:sequence>
          </xsd:extension>
        </xsd:complexContent>
      </xsd:complexType>
    </xsd:element>
    <xsd:element name="_x4eba__x6570_" ma:index="23" nillable="true" ma:displayName="人数" ma:format="Dropdown" ma:internalName="_x4eba__x6570_" ma:percentage="FALSE">
      <xsd:simpleType>
        <xsd:restriction base="dms:Number"/>
      </xsd:simpleType>
    </xsd:element>
    <xsd:element name="_x6301__x51fa__x5a92__x4f53_" ma:index="24" nillable="true" ma:displayName="持出媒体" ma:description="100名以上or要配慮個人情報のみ管理記入（PCごと持ち出しの場合は記入不要）" ma:format="Dropdown" ma:internalName="_x6301__x51fa__x5a92__x4f53_">
      <xsd:simpleType>
        <xsd:restriction base="dms:Choice">
          <xsd:enumeration value="紙"/>
          <xsd:enumeration value="記憶媒体（USB等にDL）"/>
          <xsd:enumeration value="選択肢 3"/>
        </xsd:restriction>
      </xsd:simpleType>
    </xsd:element>
    <xsd:element name="_x6301__x51fa__x8005_" ma:index="25" nillable="true" ma:displayName="持出者" ma:description="100名以上or要配慮個人情報のみ管理記入（PCごと持ち出しの場合は記入不要）" ma:format="Dropdown" ma:internalName="_x6301__x51fa__x8005_">
      <xsd:simpleType>
        <xsd:restriction base="dms:Text">
          <xsd:maxLength value="255"/>
        </xsd:restriction>
      </xsd:simpleType>
    </xsd:element>
    <xsd:element name="_x6301__x51fa__x65e5_" ma:index="26" nillable="true" ma:displayName="持出日" ma:description="100名以上or要配慮個人情報のみ管理記入（PCごと持ち出しの場合は記入不要）" ma:format="DateOnly" ma:internalName="_x6301__x51fa__x65e5_">
      <xsd:simpleType>
        <xsd:restriction base="dms:DateTime"/>
      </xsd:simpleType>
    </xsd:element>
    <xsd:element name="_x8fd4__x5374_OR_x5ec3__x68c4__x65e5_" ma:index="27" nillable="true" ma:displayName="返却OR廃棄日" ma:description="100名以上or要配慮個人情報のみ管理記入（PCごと持ち出しの場合は記入不要）" ma:format="DateOnly" ma:internalName="_x8fd4__x5374_OR_x5ec3__x68c4__x65e5_">
      <xsd:simpleType>
        <xsd:restriction base="dms:DateTime"/>
      </xsd:simpleType>
    </xsd:element>
    <xsd:element name="GDPR_x5bfe__x8c61__x6570_" ma:index="28" nillable="true" ma:displayName="GDPR対象数" ma:description="対象がある場合のみ記入" ma:format="Dropdown" ma:internalName="GDPR_x5bfe__x8c61__x6570_" ma:percentage="FALSE">
      <xsd:simpleType>
        <xsd:restriction base="dms:Number"/>
      </xsd:simpleType>
    </xsd:element>
    <xsd:element name="GDPR_x65e5__x672c__x4ee5__x5916__x306e__x7b2c__x4e09__x56fd__x79fb__x8ee2__x306e__x56fd__x540d_" ma:index="29" nillable="true" ma:displayName="GDPR 日本以外の第三国移転の国名" ma:description="対象がある場合のみ記入" ma:format="Dropdown" ma:internalName="GDPR_x65e5__x672c__x4ee5__x5916__x306e__x7b2c__x4e09__x56fd__x79fb__x8ee2__x306e__x56fd__x540d_">
      <xsd:simpleType>
        <xsd:restriction base="dms:Text">
          <xsd:maxLength value="255"/>
        </xsd:restriction>
      </xsd:simpleType>
    </xsd:element>
    <xsd:element name="GDPRJTB_x306e__x5f79__x5272_" ma:index="30" nillable="true" ma:displayName="GDPR JTBの役割" ma:description="対象がある場合のみ記入" ma:format="Dropdown" ma:internalName="GDPRJTB_x306e__x5f79__x5272_">
      <xsd:simpleType>
        <xsd:restriction base="dms:Choice">
          <xsd:enumeration value="コントローラー"/>
          <xsd:enumeration value="プロセッサー"/>
          <xsd:enumeration value="選択肢 3"/>
        </xsd:restriction>
      </xsd:simpleType>
    </xsd:element>
    <xsd:element name="GDPRJTB_x003d_P_x306e__x5834__x5408__x306e__x30b3__x30f3__x30c8__x30ed__x30fc__x30e9__x30fc__x540d_" ma:index="31" nillable="true" ma:displayName="GDPR JTB=Pの場合のコントローラー名" ma:description="対象がある場合のみ記入" ma:format="Dropdown" ma:internalName="GDPRJTB_x003d_P_x306e__x5834__x5408__x306e__x30b3__x30f3__x30c8__x30ed__x30fc__x30e9__x30fc__x540d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08c8fdf5-0e4d-4d1b-afea-4d142c4803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910eac-860b-4774-900b-10edfc4b71b2"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6b396b-ce71-4894-a1f2-4205d8faa0e3" elementFormDefault="qualified">
    <xsd:import namespace="http://schemas.microsoft.com/office/2006/documentManagement/types"/>
    <xsd:import namespace="http://schemas.microsoft.com/office/infopath/2007/PartnerControls"/>
    <xsd:element name="TaxCatchAll" ma:index="34" nillable="true" ma:displayName="Taxonomy Catch All Column" ma:hidden="true" ma:list="{52269072-2F2F-4DD1-8FD4-D7A54CDD6844}" ma:internalName="TaxCatchAll" ma:showField="CatchAllData" ma:web="{cd910eac-860b-4774-900b-10edfc4b71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210D6-D998-49AC-B02B-019E66CC4147}">
  <ds:schemaRefs>
    <ds:schemaRef ds:uri="b36b396b-ce71-4894-a1f2-4205d8faa0e3"/>
    <ds:schemaRef ds:uri="cd910eac-860b-4774-900b-10edfc4b71b2"/>
    <ds:schemaRef ds:uri="ec47a271-474e-4146-a536-9dd5dcb413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FD7CE0-3204-44E5-B802-2B66D3484572}">
  <ds:schemaRefs>
    <ds:schemaRef ds:uri="http://schemas.microsoft.com/sharepoint/v3/contenttype/forms"/>
  </ds:schemaRefs>
</ds:datastoreItem>
</file>

<file path=customXml/itemProps3.xml><?xml version="1.0" encoding="utf-8"?>
<ds:datastoreItem xmlns:ds="http://schemas.openxmlformats.org/officeDocument/2006/customXml" ds:itemID="{F664367F-658A-4F2C-9088-E66D05051AC0}">
  <ds:schemaRefs>
    <ds:schemaRef ds:uri="b36b396b-ce71-4894-a1f2-4205d8faa0e3"/>
    <ds:schemaRef ds:uri="cd910eac-860b-4774-900b-10edfc4b71b2"/>
    <ds:schemaRef ds:uri="ec47a271-474e-4146-a536-9dd5dcb413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1081</Words>
  <Application>Microsoft Office PowerPoint</Application>
  <PresentationFormat>ワイド画面</PresentationFormat>
  <Paragraphs>137</Paragraphs>
  <Slides>5</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ＭＳ Ｐゴシック</vt:lpstr>
      <vt:lpstr>Noto Sans JP DemiLight</vt:lpstr>
      <vt:lpstr>游ゴシック</vt:lpstr>
      <vt:lpstr>Arial</vt:lpstr>
      <vt:lpstr>BIZ UDPゴシック</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グローバルリンク事業の拡大展開概念図</dc:title>
  <dc:creator>shinjuku4135</dc:creator>
  <cp:lastModifiedBy>太田 花菜(JTB)</cp:lastModifiedBy>
  <cp:revision>1</cp:revision>
  <cp:lastPrinted>2020-03-10T04:51:24Z</cp:lastPrinted>
  <dcterms:created xsi:type="dcterms:W3CDTF">2019-02-27T07:34:46Z</dcterms:created>
  <dcterms:modified xsi:type="dcterms:W3CDTF">2026-03-18T02:50:22Z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0x010100ADE51C81816DB741A7E7DCD7D819B8A3</vt:lpwstr>
  </property>
  <property fmtid="{D5CDD505-2E9C-101B-9397-08002B2CF9AE}" pid="3" name="MediaServiceImageTags">
    <vt:lpwstr/>
  </property>
</Properties>
</file>